
<file path=[Content_Types].xml><?xml version="1.0" encoding="utf-8"?>
<Types xmlns="http://schemas.openxmlformats.org/package/2006/content-types">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notesMasterIdLst>
    <p:notesMasterId r:id="rId42"/>
  </p:notesMasterIdLst>
  <p:sldIdLst>
    <p:sldId id="278" r:id="rId4"/>
    <p:sldId id="281" r:id="rId5"/>
    <p:sldId id="326" r:id="rId6"/>
    <p:sldId id="327" r:id="rId7"/>
    <p:sldId id="260" r:id="rId8"/>
    <p:sldId id="280" r:id="rId9"/>
    <p:sldId id="376" r:id="rId10"/>
    <p:sldId id="284" r:id="rId11"/>
    <p:sldId id="377" r:id="rId12"/>
    <p:sldId id="288" r:id="rId13"/>
    <p:sldId id="287" r:id="rId14"/>
    <p:sldId id="289" r:id="rId15"/>
    <p:sldId id="290" r:id="rId16"/>
    <p:sldId id="379" r:id="rId17"/>
    <p:sldId id="291" r:id="rId18"/>
    <p:sldId id="380" r:id="rId19"/>
    <p:sldId id="297" r:id="rId20"/>
    <p:sldId id="311" r:id="rId21"/>
    <p:sldId id="299" r:id="rId22"/>
    <p:sldId id="301" r:id="rId23"/>
    <p:sldId id="302" r:id="rId24"/>
    <p:sldId id="303" r:id="rId25"/>
    <p:sldId id="328" r:id="rId26"/>
    <p:sldId id="360" r:id="rId27"/>
    <p:sldId id="362" r:id="rId28"/>
    <p:sldId id="361" r:id="rId29"/>
    <p:sldId id="305" r:id="rId30"/>
    <p:sldId id="306" r:id="rId31"/>
    <p:sldId id="307" r:id="rId32"/>
    <p:sldId id="374" r:id="rId33"/>
    <p:sldId id="308" r:id="rId34"/>
    <p:sldId id="408" r:id="rId35"/>
    <p:sldId id="309" r:id="rId36"/>
    <p:sldId id="409" r:id="rId37"/>
    <p:sldId id="410" r:id="rId38"/>
    <p:sldId id="411" r:id="rId39"/>
    <p:sldId id="359" r:id="rId40"/>
    <p:sldId id="310" r:id="rId41"/>
    <p:sldId id="375" r:id="rId43"/>
    <p:sldId id="259" r:id="rId44"/>
    <p:sldId id="276" r:id="rId45"/>
  </p:sldIdLst>
  <p:sldSz cx="12192000" cy="6858000"/>
  <p:notesSz cx="6858000" cy="9144000"/>
  <p:embeddedFontLst>
    <p:embeddedFont>
      <p:font typeface="等线" panose="02010600030101010101" pitchFamily="2" charset="-122"/>
      <p:regular r:id="rId49"/>
    </p:embeddedFont>
    <p:embeddedFont>
      <p:font typeface="华文细黑" panose="02010600040101010101" charset="-122"/>
      <p:regular r:id="rId50"/>
    </p:embeddedFont>
    <p:embeddedFont>
      <p:font typeface="Gotham Rounded Medium" panose="02010600030101010101" pitchFamily="50" charset="-122"/>
      <p:regular r:id="rId51"/>
    </p:embeddedFont>
    <p:embeddedFont>
      <p:font typeface="等线 Light" panose="02010600030101010101" pitchFamily="2" charset="-122"/>
      <p:regular r:id="rId52"/>
    </p:embeddedFont>
    <p:embeddedFont>
      <p:font typeface="Calibri" panose="020F0502020204030204" charset="0"/>
      <p:regular r:id="rId53"/>
      <p:bold r:id="rId54"/>
      <p:italic r:id="rId55"/>
      <p:boldItalic r:id="rId56"/>
    </p:embeddedFont>
    <p:embeddedFont>
      <p:font typeface="Calibri Light" panose="020F0302020204030204" charset="0"/>
      <p:regular r:id="rId57"/>
      <p:italic r:id="rId58"/>
    </p:embeddedFont>
  </p:embeddedFont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p:restoredTop sz="94660"/>
  </p:normalViewPr>
  <p:slideViewPr>
    <p:cSldViewPr snapToGrid="0" showGuides="1">
      <p:cViewPr varScale="1">
        <p:scale>
          <a:sx n="60" d="100"/>
          <a:sy n="60" d="100"/>
        </p:scale>
        <p:origin x="792" y="45"/>
      </p:cViewPr>
      <p:guideLst>
        <p:guide orient="horz" pos="2175"/>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10.fntdata"/><Relationship Id="rId57" Type="http://schemas.openxmlformats.org/officeDocument/2006/relationships/font" Target="fonts/font9.fntdata"/><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slide" Target="slides/slide2.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notesMaster" Target="notesMasters/notes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02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fontAlgn="auto">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6BBE2091-D2CE-4BEA-B474-6001FE58CB7E}" type="slidenum">
              <a:rPr kumimoji="0" lang="zh-CN" altLang="en-US" sz="1200" b="0" i="0" u="none" strike="noStrike" kern="1200" cap="none" spc="0" normalizeH="0" baseline="0" noProof="1"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2"/>
          <a:stretch>
            <a:fillRect/>
          </a:stretch>
        </p:blipFill>
        <p:spPr>
          <a:xfrm>
            <a:off x="635" y="-9525"/>
            <a:ext cx="12205970" cy="6862445"/>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1_标题和内容">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2"/>
          <a:stretch>
            <a:fillRect/>
          </a:stretch>
        </p:blipFill>
        <p:spPr>
          <a:xfrm>
            <a:off x="635" y="-9525"/>
            <a:ext cx="12205970" cy="686244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5" b="1">
                <a:solidFill>
                  <a:schemeClr val="tx1">
                    <a:lumMod val="75000"/>
                    <a:lumOff val="25000"/>
                  </a:schemeClr>
                </a:solidFill>
              </a:defRPr>
            </a:lvl1pPr>
          </a:lstStyle>
          <a:p>
            <a:fld id="{C136B7D2-B98C-44FD-8D04-7EC62A564975}" type="slidenum">
              <a:rPr lang="en-US" smtClean="0"/>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endParaRPr lang="en-US" dirty="0"/>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endParaRPr lang="en-US" dirty="0"/>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2"/>
          <a:stretch>
            <a:fillRect/>
          </a:stretch>
        </p:blipFill>
        <p:spPr>
          <a:xfrm>
            <a:off x="635" y="-9525"/>
            <a:ext cx="12205970" cy="6862445"/>
          </a:xfrm>
          <a:prstGeom prst="rect">
            <a:avLst/>
          </a:prstGeom>
        </p:spPr>
      </p:pic>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04278" y="349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13"/>
          <a:stretch>
            <a:fillRect/>
          </a:stretch>
        </p:blipFill>
        <p:spPr>
          <a:xfrm>
            <a:off x="635" y="-9525"/>
            <a:ext cx="12205970" cy="6862445"/>
          </a:xfrm>
          <a:prstGeom prst="rect">
            <a:avLst/>
          </a:prstGeom>
        </p:spPr>
      </p:pic>
      <p:sp>
        <p:nvSpPr>
          <p:cNvPr id="2" name="标题占位符 1"/>
          <p:cNvSpPr>
            <a:spLocks noGrp="1"/>
          </p:cNvSpPr>
          <p:nvPr>
            <p:ph type="title"/>
            <p:custDataLst>
              <p:tags r:id="rId14"/>
            </p:custDataLst>
          </p:nvPr>
        </p:nvSpPr>
        <p:spPr>
          <a:xfrm>
            <a:off x="1344930" y="95250"/>
            <a:ext cx="10008870" cy="112585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838200" y="1285875"/>
            <a:ext cx="10515600" cy="489140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21" name="任意多边形 20"/>
          <p:cNvSpPr/>
          <p:nvPr userDrawn="1"/>
        </p:nvSpPr>
        <p:spPr>
          <a:xfrm>
            <a:off x="1" y="-15240"/>
            <a:ext cx="1215049" cy="1106488"/>
          </a:xfrm>
          <a:custGeom>
            <a:avLst/>
            <a:gdLst>
              <a:gd name="connsiteX0" fmla="*/ 0 w 1215049"/>
              <a:gd name="connsiteY0" fmla="*/ 0 h 1106488"/>
              <a:gd name="connsiteX1" fmla="*/ 1215049 w 1215049"/>
              <a:gd name="connsiteY1" fmla="*/ 0 h 1106488"/>
              <a:gd name="connsiteX2" fmla="*/ 1202208 w 1215049"/>
              <a:gd name="connsiteY2" fmla="*/ 127295 h 1106488"/>
              <a:gd name="connsiteX3" fmla="*/ 1 w 1215049"/>
              <a:gd name="connsiteY3" fmla="*/ 1106488 h 1106488"/>
              <a:gd name="connsiteX4" fmla="*/ 0 w 1215049"/>
              <a:gd name="connsiteY4" fmla="*/ 1106488 h 110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49" h="1106488">
                <a:moveTo>
                  <a:pt x="0" y="0"/>
                </a:moveTo>
                <a:lnTo>
                  <a:pt x="1215049" y="0"/>
                </a:lnTo>
                <a:lnTo>
                  <a:pt x="1202208" y="127295"/>
                </a:lnTo>
                <a:cubicBezTo>
                  <a:pt x="1087782" y="686119"/>
                  <a:pt x="593015" y="1106488"/>
                  <a:pt x="1" y="1106488"/>
                </a:cubicBezTo>
                <a:lnTo>
                  <a:pt x="0" y="1106488"/>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8" name="椭圆 17"/>
          <p:cNvSpPr/>
          <p:nvPr userDrawn="1"/>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b="0" kern="1200">
          <a:solidFill>
            <a:schemeClr val="tx1">
              <a:lumMod val="75000"/>
              <a:lumOff val="25000"/>
            </a:schemeClr>
          </a:solidFill>
          <a:latin typeface="华文细黑" panose="02010600040101010101" charset="-122"/>
          <a:ea typeface="华文细黑" panose="0201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华文细黑" panose="02010600040101010101" charset="-122"/>
          <a:ea typeface="华文细黑"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华文细黑" panose="02010600040101010101" charset="-122"/>
          <a:ea typeface="华文细黑"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华文细黑" panose="02010600040101010101" charset="-122"/>
          <a:ea typeface="华文细黑"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华文细黑" panose="02010600040101010101" charset="-122"/>
          <a:ea typeface="华文细黑"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lumMod val="75000"/>
              <a:lumOff val="25000"/>
            </a:schemeClr>
          </a:solidFill>
          <a:latin typeface="华文细黑" panose="02010600040101010101" charset="-122"/>
          <a:ea typeface="华文细黑"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descr="图片1"/>
          <p:cNvPicPr>
            <a:picLocks noChangeAspect="1"/>
          </p:cNvPicPr>
          <p:nvPr userDrawn="1"/>
        </p:nvPicPr>
        <p:blipFill>
          <a:blip r:embed="rId1"/>
          <a:stretch>
            <a:fillRect/>
          </a:stretch>
        </p:blipFill>
        <p:spPr>
          <a:xfrm>
            <a:off x="635" y="-9525"/>
            <a:ext cx="12205970" cy="6862445"/>
          </a:xfrm>
          <a:prstGeom prst="rect">
            <a:avLst/>
          </a:prstGeom>
        </p:spPr>
      </p:pic>
      <p:sp>
        <p:nvSpPr>
          <p:cNvPr id="3" name="任意多边形 20"/>
          <p:cNvSpPr/>
          <p:nvPr userDrawn="1"/>
        </p:nvSpPr>
        <p:spPr>
          <a:xfrm>
            <a:off x="1" y="-15240"/>
            <a:ext cx="1215049" cy="1106488"/>
          </a:xfrm>
          <a:custGeom>
            <a:avLst/>
            <a:gdLst>
              <a:gd name="connsiteX0" fmla="*/ 0 w 1215049"/>
              <a:gd name="connsiteY0" fmla="*/ 0 h 1106488"/>
              <a:gd name="connsiteX1" fmla="*/ 1215049 w 1215049"/>
              <a:gd name="connsiteY1" fmla="*/ 0 h 1106488"/>
              <a:gd name="connsiteX2" fmla="*/ 1202208 w 1215049"/>
              <a:gd name="connsiteY2" fmla="*/ 127295 h 1106488"/>
              <a:gd name="connsiteX3" fmla="*/ 1 w 1215049"/>
              <a:gd name="connsiteY3" fmla="*/ 1106488 h 1106488"/>
              <a:gd name="connsiteX4" fmla="*/ 0 w 1215049"/>
              <a:gd name="connsiteY4" fmla="*/ 1106488 h 110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49" h="1106488">
                <a:moveTo>
                  <a:pt x="0" y="0"/>
                </a:moveTo>
                <a:lnTo>
                  <a:pt x="1215049" y="0"/>
                </a:lnTo>
                <a:lnTo>
                  <a:pt x="1202208" y="127295"/>
                </a:lnTo>
                <a:cubicBezTo>
                  <a:pt x="1087782" y="686119"/>
                  <a:pt x="593015" y="1106488"/>
                  <a:pt x="1" y="1106488"/>
                </a:cubicBezTo>
                <a:lnTo>
                  <a:pt x="0" y="1106488"/>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userDrawn="1"/>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transition spd="slow" advTm="3000">
    <p:push dir="u"/>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0" Type="http://schemas.openxmlformats.org/officeDocument/2006/relationships/slideLayout" Target="../slideLayouts/slideLayout7.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0.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hdphoto" Target="../media/hdphoto1.wdp"/><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4695825" y="1096963"/>
            <a:ext cx="7496175" cy="5761038"/>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任意多边形 8"/>
          <p:cNvSpPr/>
          <p:nvPr>
            <p:custDataLst>
              <p:tags r:id="rId2"/>
            </p:custDataLst>
          </p:nvPr>
        </p:nvSpPr>
        <p:spPr>
          <a:xfrm>
            <a:off x="0" y="-15240"/>
            <a:ext cx="11830050" cy="6021388"/>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052" name="文本框 1"/>
          <p:cNvSpPr txBox="1"/>
          <p:nvPr>
            <p:custDataLst>
              <p:tags r:id="rId3"/>
            </p:custDataLst>
          </p:nvPr>
        </p:nvSpPr>
        <p:spPr>
          <a:xfrm>
            <a:off x="720725" y="2954338"/>
            <a:ext cx="6329680" cy="768350"/>
          </a:xfrm>
          <a:prstGeom prst="rect">
            <a:avLst/>
          </a:prstGeom>
          <a:noFill/>
          <a:ln w="9525">
            <a:noFill/>
          </a:ln>
        </p:spPr>
        <p:txBody>
          <a:bodyPr wrap="none">
            <a:spAutoFit/>
          </a:bodyPr>
          <a:lstStyle/>
          <a:p>
            <a:pPr lvl="0"/>
            <a:r>
              <a:rPr lang="zh-CN" altLang="en-US" sz="4400" b="1" dirty="0">
                <a:solidFill>
                  <a:schemeClr val="bg1"/>
                </a:solidFill>
                <a:latin typeface="Gotham Rounded Medium" panose="02010600030101010101" pitchFamily="50" charset="-122"/>
              </a:rPr>
              <a:t>微信公众号广告营销探索</a:t>
            </a:r>
            <a:endParaRPr lang="zh-CN" altLang="en-US" sz="4400" b="1" dirty="0">
              <a:solidFill>
                <a:schemeClr val="bg1"/>
              </a:solidFill>
              <a:latin typeface="Gotham Rounded Medium" panose="02010600030101010101" pitchFamily="50" charset="-122"/>
            </a:endParaRPr>
          </a:p>
        </p:txBody>
      </p:sp>
      <p:sp>
        <p:nvSpPr>
          <p:cNvPr id="2053" name="文本框 6"/>
          <p:cNvSpPr txBox="1"/>
          <p:nvPr>
            <p:custDataLst>
              <p:tags r:id="rId4"/>
            </p:custDataLst>
          </p:nvPr>
        </p:nvSpPr>
        <p:spPr>
          <a:xfrm>
            <a:off x="871538" y="4348163"/>
            <a:ext cx="3992880" cy="398780"/>
          </a:xfrm>
          <a:prstGeom prst="rect">
            <a:avLst/>
          </a:prstGeom>
          <a:solidFill>
            <a:schemeClr val="bg1"/>
          </a:solidFill>
          <a:ln w="9525">
            <a:noFill/>
          </a:ln>
        </p:spPr>
        <p:txBody>
          <a:bodyPr wrap="none">
            <a:spAutoFit/>
          </a:bodyPr>
          <a:lstStyle/>
          <a:p>
            <a:pPr lvl="0"/>
            <a:r>
              <a:rPr lang="zh-CN" altLang="en-US" sz="2000" dirty="0">
                <a:solidFill>
                  <a:srgbClr val="48A2A0"/>
                </a:solidFill>
                <a:latin typeface="等线" panose="02010600030101010101" pitchFamily="2" charset="-122"/>
              </a:rPr>
              <a:t>于海悦、王柳盈、杨琬妮、吴思婷</a:t>
            </a:r>
            <a:endParaRPr lang="zh-CN" altLang="en-US" sz="2000" dirty="0">
              <a:solidFill>
                <a:srgbClr val="48A2A0"/>
              </a:solidFill>
              <a:latin typeface="等线" panose="02010600030101010101" pitchFamily="2" charset="-122"/>
            </a:endParaRPr>
          </a:p>
        </p:txBody>
      </p:sp>
      <p:sp>
        <p:nvSpPr>
          <p:cNvPr id="2056" name="矩形 13"/>
          <p:cNvSpPr/>
          <p:nvPr>
            <p:custDataLst>
              <p:tags r:id="rId5"/>
            </p:custDataLst>
          </p:nvPr>
        </p:nvSpPr>
        <p:spPr>
          <a:xfrm>
            <a:off x="1797050" y="4348163"/>
            <a:ext cx="185738" cy="369887"/>
          </a:xfrm>
          <a:prstGeom prst="rect">
            <a:avLst/>
          </a:prstGeom>
          <a:noFill/>
          <a:ln w="9525">
            <a:noFill/>
          </a:ln>
        </p:spPr>
        <p:txBody>
          <a:bodyPr wrap="none">
            <a:spAutoFit/>
          </a:bodyPr>
          <a:lstStyle/>
          <a:p>
            <a:pPr lvl="0" eaLnBrk="1" hangingPunct="1"/>
            <a:endParaRPr lang="zh-CN" altLang="en-US" dirty="0">
              <a:solidFill>
                <a:schemeClr val="bg1"/>
              </a:solidFill>
              <a:latin typeface="等线" panose="02010600030101010101" pitchFamily="2" charset="-122"/>
              <a:ea typeface="等线" panose="02010600030101010101" pitchFamily="2" charset="-122"/>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2453" y="4794636"/>
            <a:ext cx="11155680" cy="2308324"/>
          </a:xfrm>
          <a:prstGeom prst="rect">
            <a:avLst/>
          </a:prstGeom>
          <a:noFill/>
        </p:spPr>
        <p:txBody>
          <a:bodyPr wrap="square" rtlCol="0">
            <a:spAutoFit/>
          </a:bodyPr>
          <a:lstStyle/>
          <a:p>
            <a:r>
              <a:rPr lang="zh-CN" altLang="en-US" dirty="0"/>
              <a:t>发文量最多的三位依次是：腾讯、新浪和扒爷。</a:t>
            </a:r>
            <a:endParaRPr lang="en-US" altLang="zh-CN" dirty="0"/>
          </a:p>
          <a:p>
            <a:pPr marL="285750" indent="-285750">
              <a:buFont typeface="Arial" panose="020B0604020202020204" pitchFamily="34" charset="0"/>
              <a:buChar char="•"/>
            </a:pPr>
            <a:r>
              <a:rPr lang="zh-CN" altLang="en-US" dirty="0"/>
              <a:t>整体来看呢，除了扒爷这个工作狂代表，独立公众号的发文密度和总量与有后台的门户公众号还是有一定差距的。</a:t>
            </a:r>
            <a:endParaRPr lang="zh-CN" altLang="en-US" dirty="0"/>
          </a:p>
          <a:p>
            <a:endParaRPr lang="en-US" altLang="zh-CN" dirty="0"/>
          </a:p>
          <a:p>
            <a:r>
              <a:rPr lang="zh-CN" altLang="en-US" dirty="0"/>
              <a:t>太多广告招人烦，合理控制，偶尔反转则令人会心一笑。各公众号如何把握广告发布比例？</a:t>
            </a:r>
            <a:endParaRPr lang="en-US" altLang="zh-CN" dirty="0"/>
          </a:p>
          <a:p>
            <a:r>
              <a:rPr lang="zh-CN" altLang="en-US" dirty="0"/>
              <a:t>最爱打广告的是严肃八卦，其次是她刊，带着读者种下一片青青草原。凤凰、新浪、腾讯这种有背景有后台，广告平台众多，因此得以分散。其它独立公众号比例都差不多在四分之一，毕竟指着这个吃饭。</a:t>
            </a:r>
            <a:endParaRPr lang="zh-CN" altLang="en-US" dirty="0"/>
          </a:p>
          <a:p>
            <a:endParaRPr lang="zh-CN" altLang="en-US" dirty="0"/>
          </a:p>
        </p:txBody>
      </p:sp>
      <p:sp>
        <p:nvSpPr>
          <p:cNvPr id="7"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公众号发文总量</a:t>
            </a:r>
            <a:endParaRPr lang="zh-CN" altLang="en-US" sz="3600" dirty="0"/>
          </a:p>
        </p:txBody>
      </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949" y="1077813"/>
            <a:ext cx="10253711" cy="37168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934" y="1253157"/>
            <a:ext cx="11483833" cy="4019341"/>
          </a:xfrm>
          <a:prstGeom prst="rect">
            <a:avLst/>
          </a:prstGeom>
        </p:spPr>
      </p:pic>
      <p:sp>
        <p:nvSpPr>
          <p:cNvPr id="2" name="标题 1"/>
          <p:cNvSpPr>
            <a:spLocks noGrp="1"/>
          </p:cNvSpPr>
          <p:nvPr>
            <p:ph type="title"/>
          </p:nvPr>
        </p:nvSpPr>
        <p:spPr>
          <a:xfrm>
            <a:off x="480060" y="0"/>
            <a:ext cx="10515600" cy="1325563"/>
          </a:xfrm>
        </p:spPr>
        <p:txBody>
          <a:bodyPr>
            <a:normAutofit/>
          </a:bodyPr>
          <a:lstStyle/>
          <a:p>
            <a:r>
              <a:rPr lang="zh-CN" altLang="en-US" sz="3600" dirty="0"/>
              <a:t>公众号发文时间密度</a:t>
            </a:r>
            <a:endParaRPr lang="zh-CN" altLang="en-US" sz="3600" dirty="0"/>
          </a:p>
        </p:txBody>
      </p:sp>
      <p:sp>
        <p:nvSpPr>
          <p:cNvPr id="6" name="文本框 5"/>
          <p:cNvSpPr txBox="1"/>
          <p:nvPr/>
        </p:nvSpPr>
        <p:spPr>
          <a:xfrm>
            <a:off x="910590" y="5589348"/>
            <a:ext cx="10370820" cy="135421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从发文密度来看，腾讯娱乐和新浪娱乐的发文密度最大，除了这些媒体巨头外，扒爷也喜欢机关枪式发文。</a:t>
            </a:r>
            <a:endParaRPr lang="en-US" altLang="zh-CN" sz="1600" dirty="0"/>
          </a:p>
          <a:p>
            <a:pPr marL="285750" indent="-285750">
              <a:buFont typeface="Arial" panose="020B0604020202020204" pitchFamily="34" charset="0"/>
              <a:buChar char="•"/>
            </a:pPr>
            <a:r>
              <a:rPr lang="zh-CN" altLang="en-US" sz="1600" dirty="0"/>
              <a:t>凤凰娱乐前期发文密集，</a:t>
            </a:r>
            <a:r>
              <a:rPr lang="en-US" altLang="zh-CN" sz="1600" dirty="0"/>
              <a:t>2016</a:t>
            </a:r>
            <a:r>
              <a:rPr lang="zh-CN" altLang="en-US" sz="1600" dirty="0"/>
              <a:t>年</a:t>
            </a:r>
            <a:r>
              <a:rPr lang="en-US" altLang="zh-CN" sz="1600" dirty="0"/>
              <a:t>10</a:t>
            </a:r>
            <a:r>
              <a:rPr lang="zh-CN" altLang="en-US" sz="1600" dirty="0"/>
              <a:t>月后有所调整。</a:t>
            </a:r>
            <a:endParaRPr lang="en-US" altLang="zh-CN" sz="1600" dirty="0"/>
          </a:p>
          <a:p>
            <a:pPr marL="285750" indent="-285750">
              <a:buFont typeface="Arial" panose="020B0604020202020204" pitchFamily="34" charset="0"/>
              <a:buChar char="•"/>
            </a:pPr>
            <a:r>
              <a:rPr lang="zh-CN" altLang="en-US" sz="1600" dirty="0"/>
              <a:t>毒舌电影员工福利不错，黄金周经常休假，同时发文密度不太均匀，看来老板没有下硬性指标。</a:t>
            </a:r>
            <a:endParaRPr lang="en-US" altLang="zh-CN" sz="1600" dirty="0"/>
          </a:p>
          <a:p>
            <a:pPr marL="285750" indent="-285750">
              <a:buFont typeface="Arial" panose="020B0604020202020204" pitchFamily="34" charset="0"/>
              <a:buChar char="•"/>
            </a:pPr>
            <a:r>
              <a:rPr lang="zh-CN" altLang="en-US" sz="1600" dirty="0"/>
              <a:t>严肃八卦有一段较长的休刊时间。</a:t>
            </a:r>
            <a:endParaRPr lang="en-US" altLang="zh-CN" sz="1600" dirty="0"/>
          </a:p>
          <a:p>
            <a:pPr marL="285750" indent="-285750">
              <a:buFont typeface="Arial" panose="020B0604020202020204" pitchFamily="34" charset="0"/>
              <a:buChar char="•"/>
            </a:pP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0540" y="5699760"/>
            <a:ext cx="1117092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从一周分布来看，以新浪、腾讯为代表的门户公众号，一周七天无休，准时准点播报；</a:t>
            </a:r>
            <a:endParaRPr lang="en-US" altLang="zh-CN" dirty="0"/>
          </a:p>
          <a:p>
            <a:pPr marL="285750" indent="-285750">
              <a:buFont typeface="Arial" panose="020B0604020202020204" pitchFamily="34" charset="0"/>
              <a:buChar char="•"/>
            </a:pPr>
            <a:r>
              <a:rPr lang="zh-CN" altLang="en-US" dirty="0"/>
              <a:t>独立公众号中极具工作狂潜质圈内扒爷，其推文的一周分布也堪称平均；</a:t>
            </a:r>
            <a:endParaRPr lang="en-US" altLang="zh-CN" dirty="0"/>
          </a:p>
          <a:p>
            <a:pPr marL="285750" indent="-285750">
              <a:buFont typeface="Arial" panose="020B0604020202020204" pitchFamily="34" charset="0"/>
              <a:buChar char="•"/>
            </a:pPr>
            <a:r>
              <a:rPr lang="zh-CN" altLang="en-US" dirty="0"/>
              <a:t>一般的独立公众号通常选择在周六（</a:t>
            </a:r>
            <a:r>
              <a:rPr lang="en-US" altLang="zh-CN" dirty="0"/>
              <a:t>e.g.</a:t>
            </a:r>
            <a:r>
              <a:rPr lang="zh-CN" altLang="en-US" dirty="0"/>
              <a:t>深夜八卦）或周日（</a:t>
            </a:r>
            <a:r>
              <a:rPr lang="en-US" altLang="zh-CN" dirty="0"/>
              <a:t>e.g.</a:t>
            </a:r>
            <a:r>
              <a:rPr lang="zh-CN" altLang="en-US" dirty="0"/>
              <a:t>严肃八卦、深八影视圈）暂时休整。</a:t>
            </a:r>
            <a:endParaRPr lang="en-US" altLang="zh-CN" dirty="0"/>
          </a:p>
        </p:txBody>
      </p:sp>
      <p:sp>
        <p:nvSpPr>
          <p:cNvPr id="6"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每周发文时间</a:t>
            </a:r>
            <a:endParaRPr lang="zh-CN" altLang="en-US" sz="3600" dirty="0"/>
          </a:p>
        </p:txBody>
      </p:sp>
      <p:pic>
        <p:nvPicPr>
          <p:cNvPr id="10" name="图片 9" descr="图片包含 草&#10;&#10;已生成极高可信度的说明"/>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7" y="662781"/>
            <a:ext cx="11290852" cy="55857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125" y="352264"/>
            <a:ext cx="5064035" cy="6330043"/>
          </a:xfrm>
          <a:prstGeom prst="rect">
            <a:avLst/>
          </a:prstGeom>
        </p:spPr>
      </p:pic>
      <p:sp>
        <p:nvSpPr>
          <p:cNvPr id="5" name="文本框 4"/>
          <p:cNvSpPr txBox="1"/>
          <p:nvPr/>
        </p:nvSpPr>
        <p:spPr>
          <a:xfrm>
            <a:off x="694745" y="2096839"/>
            <a:ext cx="5523175"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依靠明星来制造话题最能吸引粉丝。</a:t>
            </a:r>
            <a:endParaRPr lang="en-US" altLang="zh-CN" dirty="0"/>
          </a:p>
          <a:p>
            <a:pPr marL="285750" indent="-285750">
              <a:buFont typeface="Arial" panose="020B0604020202020204" pitchFamily="34" charset="0"/>
              <a:buChar char="•"/>
            </a:pPr>
            <a:r>
              <a:rPr lang="zh-CN" altLang="en-US" dirty="0"/>
              <a:t>右图给出了最受公众号青睐的明星，排序依照明星名字所出现的文档数计算，一个圆点表示</a:t>
            </a:r>
            <a:r>
              <a:rPr lang="en-US" altLang="zh-CN" dirty="0"/>
              <a:t>100</a:t>
            </a:r>
            <a:r>
              <a:rPr lang="zh-CN" altLang="en-US" dirty="0"/>
              <a:t>次。</a:t>
            </a:r>
            <a:endParaRPr lang="en-US" altLang="zh-CN" dirty="0"/>
          </a:p>
          <a:p>
            <a:pPr marL="285750" indent="-285750">
              <a:buFont typeface="Arial" panose="020B0604020202020204" pitchFamily="34" charset="0"/>
              <a:buChar char="•"/>
            </a:pPr>
            <a:r>
              <a:rPr lang="en-US" altLang="zh-CN" dirty="0"/>
              <a:t>top30</a:t>
            </a:r>
            <a:r>
              <a:rPr lang="zh-CN" altLang="en-US" dirty="0"/>
              <a:t>的明星都有至少</a:t>
            </a:r>
            <a:r>
              <a:rPr lang="en-US" altLang="zh-CN" dirty="0"/>
              <a:t>600</a:t>
            </a:r>
            <a:r>
              <a:rPr lang="zh-CN" altLang="en-US" dirty="0"/>
              <a:t>次曝光在不同的文章中，平均每</a:t>
            </a:r>
            <a:r>
              <a:rPr lang="en-US" altLang="zh-CN" dirty="0"/>
              <a:t>10</a:t>
            </a:r>
            <a:r>
              <a:rPr lang="zh-CN" altLang="en-US" dirty="0"/>
              <a:t>天在各大公众号中出现，可以说是灰常热门了。</a:t>
            </a:r>
            <a:endParaRPr lang="en-US" altLang="zh-CN" dirty="0"/>
          </a:p>
          <a:p>
            <a:pPr marL="285750" indent="-285750">
              <a:buFont typeface="Arial" panose="020B0604020202020204" pitchFamily="34" charset="0"/>
              <a:buChar char="•"/>
            </a:pPr>
            <a:r>
              <a:rPr lang="zh-CN" altLang="en-US" dirty="0"/>
              <a:t>人气王杨幂可怕的曝光量多达</a:t>
            </a:r>
            <a:r>
              <a:rPr lang="en-US" altLang="zh-CN" dirty="0"/>
              <a:t>1600</a:t>
            </a:r>
            <a:r>
              <a:rPr lang="zh-CN" altLang="en-US" dirty="0"/>
              <a:t>次有余，两三天就要看到一次她的名字。</a:t>
            </a:r>
            <a:endParaRPr lang="en-US" altLang="zh-CN" dirty="0"/>
          </a:p>
          <a:p>
            <a:pPr marL="285750" indent="-285750">
              <a:buFont typeface="Arial" panose="020B0604020202020204" pitchFamily="34" charset="0"/>
              <a:buChar char="•"/>
            </a:pPr>
            <a:r>
              <a:rPr lang="zh-CN" altLang="en-US" dirty="0"/>
              <a:t>看来活跃在荧屏上的艺人未必就能得到公众号的宠爱，诸如“周星驰”“宋丹丹”“毛舜筠”等老牌明星，显然是公众号打得一手怀旧牌。</a:t>
            </a:r>
            <a:endParaRPr lang="zh-CN" altLang="en-US" dirty="0"/>
          </a:p>
        </p:txBody>
      </p:sp>
      <p:sp>
        <p:nvSpPr>
          <p:cNvPr id="6"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公众号最青睐明星</a:t>
            </a:r>
            <a:r>
              <a:rPr lang="en-US" altLang="zh-CN" sz="3600" dirty="0"/>
              <a:t>top30</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3987" y="128999"/>
            <a:ext cx="5523174" cy="6256475"/>
          </a:xfrm>
          <a:prstGeom prst="rect">
            <a:avLst/>
          </a:prstGeom>
        </p:spPr>
      </p:pic>
      <p:sp>
        <p:nvSpPr>
          <p:cNvPr id="6"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广告软文常驻明星</a:t>
            </a:r>
            <a:r>
              <a:rPr lang="en-US" altLang="zh-CN" sz="3600" dirty="0"/>
              <a:t>top30</a:t>
            </a:r>
            <a:endParaRPr lang="zh-CN" altLang="en-US" sz="3600" dirty="0"/>
          </a:p>
        </p:txBody>
      </p:sp>
      <p:sp>
        <p:nvSpPr>
          <p:cNvPr id="7" name="文本框 6"/>
          <p:cNvSpPr txBox="1"/>
          <p:nvPr/>
        </p:nvSpPr>
        <p:spPr>
          <a:xfrm>
            <a:off x="694745" y="2096839"/>
            <a:ext cx="5523175"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这一张图表示广告文中出现的明星，由于广告文总量较少，此图中一个圆点表示</a:t>
            </a:r>
            <a:r>
              <a:rPr lang="en-US" altLang="zh-CN" dirty="0"/>
              <a:t>20</a:t>
            </a:r>
            <a:r>
              <a:rPr lang="zh-CN" altLang="en-US" dirty="0"/>
              <a:t>次。</a:t>
            </a:r>
            <a:endParaRPr lang="en-US" altLang="zh-CN" dirty="0"/>
          </a:p>
          <a:p>
            <a:pPr marL="285750" indent="-285750">
              <a:buFont typeface="Arial" panose="020B0604020202020204" pitchFamily="34" charset="0"/>
              <a:buChar char="•"/>
            </a:pPr>
            <a:r>
              <a:rPr lang="en-US" altLang="zh-CN" dirty="0" err="1"/>
              <a:t>Emmm</a:t>
            </a:r>
            <a:r>
              <a:rPr lang="en-US" altLang="zh-CN" dirty="0"/>
              <a:t>……</a:t>
            </a:r>
            <a:r>
              <a:rPr lang="zh-CN" altLang="en-US" dirty="0"/>
              <a:t>只能说大幂幂真是时尚的宠儿。</a:t>
            </a:r>
            <a:endParaRPr lang="en-US" altLang="zh-CN" dirty="0"/>
          </a:p>
          <a:p>
            <a:pPr marL="285750" indent="-285750">
              <a:buFont typeface="Arial" panose="020B0604020202020204" pitchFamily="34" charset="0"/>
              <a:buChar char="•"/>
            </a:pPr>
            <a:r>
              <a:rPr lang="zh-CN" altLang="en-US" dirty="0"/>
              <a:t>有意思的是，广告文中出现的大多是势头正盛、当红、近期活跃在荧屏上的明星，诸如杨紫、刘涛、</a:t>
            </a:r>
            <a:r>
              <a:rPr lang="en-US" altLang="zh-CN" dirty="0" err="1"/>
              <a:t>Angelababy</a:t>
            </a:r>
            <a:r>
              <a:rPr lang="zh-CN" altLang="en-US" dirty="0"/>
              <a:t>等刚刚有作品上线的演员。</a:t>
            </a:r>
            <a:endParaRPr lang="en-US" altLang="zh-CN" dirty="0"/>
          </a:p>
          <a:p>
            <a:pPr marL="285750" indent="-285750">
              <a:buFont typeface="Arial" panose="020B0604020202020204" pitchFamily="34" charset="0"/>
              <a:buChar char="•"/>
            </a:pPr>
            <a:r>
              <a:rPr lang="zh-CN" altLang="en-US" dirty="0"/>
              <a:t>而在刚才的总体曝光量榜中，周星驰、任泉、李嘉欣关之琳等名字却消失了。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我们分析，一方面品牌的宣传涉及到代言人问题，另一方面依据品牌受众，使用年轻、当红的演员也许能吸引更多的品牌认同。</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p:cNvGrpSpPr/>
          <p:nvPr/>
        </p:nvGrpSpPr>
        <p:grpSpPr>
          <a:xfrm>
            <a:off x="8957848" y="-926513"/>
            <a:ext cx="3255093" cy="2647399"/>
            <a:chOff x="6268472" y="1942824"/>
            <a:chExt cx="4831523" cy="4039530"/>
          </a:xfrm>
        </p:grpSpPr>
        <p:sp>
          <p:nvSpPr>
            <p:cNvPr id="30" name="Freeform 11"/>
            <p:cNvSpPr/>
            <p:nvPr/>
          </p:nvSpPr>
          <p:spPr bwMode="auto">
            <a:xfrm>
              <a:off x="7641912" y="2865795"/>
              <a:ext cx="3357094" cy="1790858"/>
            </a:xfrm>
            <a:custGeom>
              <a:avLst/>
              <a:gdLst>
                <a:gd name="T0" fmla="*/ 374 w 2320"/>
                <a:gd name="T1" fmla="*/ 611 h 1237"/>
                <a:gd name="T2" fmla="*/ 846 w 2320"/>
                <a:gd name="T3" fmla="*/ 313 h 1237"/>
                <a:gd name="T4" fmla="*/ 1265 w 2320"/>
                <a:gd name="T5" fmla="*/ 14 h 1237"/>
                <a:gd name="T6" fmla="*/ 1597 w 2320"/>
                <a:gd name="T7" fmla="*/ 279 h 1237"/>
                <a:gd name="T8" fmla="*/ 2199 w 2320"/>
                <a:gd name="T9" fmla="*/ 554 h 1237"/>
                <a:gd name="T10" fmla="*/ 2051 w 2320"/>
                <a:gd name="T11" fmla="*/ 1014 h 1237"/>
                <a:gd name="T12" fmla="*/ 1780 w 2320"/>
                <a:gd name="T13" fmla="*/ 1054 h 1237"/>
                <a:gd name="T14" fmla="*/ 1303 w 2320"/>
                <a:gd name="T15" fmla="*/ 1237 h 1237"/>
                <a:gd name="T16" fmla="*/ 815 w 2320"/>
                <a:gd name="T17" fmla="*/ 1083 h 1237"/>
                <a:gd name="T18" fmla="*/ 200 w 2320"/>
                <a:gd name="T19" fmla="*/ 953 h 1237"/>
                <a:gd name="T20" fmla="*/ 374 w 2320"/>
                <a:gd name="T21" fmla="*/ 611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0" h="1237">
                  <a:moveTo>
                    <a:pt x="374" y="611"/>
                  </a:moveTo>
                  <a:cubicBezTo>
                    <a:pt x="374" y="611"/>
                    <a:pt x="268" y="269"/>
                    <a:pt x="846" y="313"/>
                  </a:cubicBezTo>
                  <a:cubicBezTo>
                    <a:pt x="846" y="313"/>
                    <a:pt x="904" y="0"/>
                    <a:pt x="1265" y="14"/>
                  </a:cubicBezTo>
                  <a:cubicBezTo>
                    <a:pt x="1265" y="14"/>
                    <a:pt x="1592" y="24"/>
                    <a:pt x="1597" y="279"/>
                  </a:cubicBezTo>
                  <a:cubicBezTo>
                    <a:pt x="1597" y="279"/>
                    <a:pt x="2031" y="187"/>
                    <a:pt x="2199" y="554"/>
                  </a:cubicBezTo>
                  <a:cubicBezTo>
                    <a:pt x="2199" y="554"/>
                    <a:pt x="2320" y="869"/>
                    <a:pt x="2051" y="1014"/>
                  </a:cubicBezTo>
                  <a:cubicBezTo>
                    <a:pt x="2051" y="1014"/>
                    <a:pt x="1912" y="1085"/>
                    <a:pt x="1780" y="1054"/>
                  </a:cubicBezTo>
                  <a:cubicBezTo>
                    <a:pt x="1780" y="1054"/>
                    <a:pt x="1646" y="1225"/>
                    <a:pt x="1303" y="1237"/>
                  </a:cubicBezTo>
                  <a:cubicBezTo>
                    <a:pt x="1303" y="1237"/>
                    <a:pt x="972" y="1237"/>
                    <a:pt x="815" y="1083"/>
                  </a:cubicBezTo>
                  <a:cubicBezTo>
                    <a:pt x="815" y="1083"/>
                    <a:pt x="383" y="1184"/>
                    <a:pt x="200" y="953"/>
                  </a:cubicBezTo>
                  <a:cubicBezTo>
                    <a:pt x="200" y="953"/>
                    <a:pt x="0" y="685"/>
                    <a:pt x="374" y="611"/>
                  </a:cubicBezTo>
                  <a:close/>
                </a:path>
              </a:pathLst>
            </a:custGeom>
            <a:solidFill>
              <a:schemeClr val="bg1">
                <a:lumMod val="8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1" name="Freeform 13"/>
            <p:cNvSpPr/>
            <p:nvPr/>
          </p:nvSpPr>
          <p:spPr bwMode="auto">
            <a:xfrm>
              <a:off x="8857444" y="3517629"/>
              <a:ext cx="504941" cy="687332"/>
            </a:xfrm>
            <a:custGeom>
              <a:avLst/>
              <a:gdLst>
                <a:gd name="T0" fmla="*/ 322 w 349"/>
                <a:gd name="T1" fmla="*/ 291 h 475"/>
                <a:gd name="T2" fmla="*/ 223 w 349"/>
                <a:gd name="T3" fmla="*/ 436 h 475"/>
                <a:gd name="T4" fmla="*/ 125 w 349"/>
                <a:gd name="T5" fmla="*/ 435 h 475"/>
                <a:gd name="T6" fmla="*/ 27 w 349"/>
                <a:gd name="T7" fmla="*/ 290 h 475"/>
                <a:gd name="T8" fmla="*/ 76 w 349"/>
                <a:gd name="T9" fmla="*/ 218 h 475"/>
                <a:gd name="T10" fmla="*/ 126 w 349"/>
                <a:gd name="T11" fmla="*/ 218 h 475"/>
                <a:gd name="T12" fmla="*/ 124 w 349"/>
                <a:gd name="T13" fmla="*/ 203 h 475"/>
                <a:gd name="T14" fmla="*/ 124 w 349"/>
                <a:gd name="T15" fmla="*/ 34 h 475"/>
                <a:gd name="T16" fmla="*/ 137 w 349"/>
                <a:gd name="T17" fmla="*/ 0 h 475"/>
                <a:gd name="T18" fmla="*/ 224 w 349"/>
                <a:gd name="T19" fmla="*/ 0 h 475"/>
                <a:gd name="T20" fmla="*/ 237 w 349"/>
                <a:gd name="T21" fmla="*/ 34 h 475"/>
                <a:gd name="T22" fmla="*/ 237 w 349"/>
                <a:gd name="T23" fmla="*/ 203 h 475"/>
                <a:gd name="T24" fmla="*/ 235 w 349"/>
                <a:gd name="T25" fmla="*/ 218 h 475"/>
                <a:gd name="T26" fmla="*/ 272 w 349"/>
                <a:gd name="T27" fmla="*/ 218 h 475"/>
                <a:gd name="T28" fmla="*/ 322 w 349"/>
                <a:gd name="T29" fmla="*/ 2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475">
                  <a:moveTo>
                    <a:pt x="322" y="291"/>
                  </a:moveTo>
                  <a:cubicBezTo>
                    <a:pt x="294" y="331"/>
                    <a:pt x="250" y="396"/>
                    <a:pt x="223" y="436"/>
                  </a:cubicBezTo>
                  <a:cubicBezTo>
                    <a:pt x="196" y="475"/>
                    <a:pt x="152" y="475"/>
                    <a:pt x="125" y="435"/>
                  </a:cubicBezTo>
                  <a:cubicBezTo>
                    <a:pt x="98" y="396"/>
                    <a:pt x="54" y="330"/>
                    <a:pt x="27" y="290"/>
                  </a:cubicBezTo>
                  <a:cubicBezTo>
                    <a:pt x="0" y="250"/>
                    <a:pt x="22" y="218"/>
                    <a:pt x="76" y="218"/>
                  </a:cubicBezTo>
                  <a:cubicBezTo>
                    <a:pt x="91" y="218"/>
                    <a:pt x="108" y="218"/>
                    <a:pt x="126" y="218"/>
                  </a:cubicBezTo>
                  <a:cubicBezTo>
                    <a:pt x="125" y="214"/>
                    <a:pt x="124" y="209"/>
                    <a:pt x="124" y="203"/>
                  </a:cubicBezTo>
                  <a:cubicBezTo>
                    <a:pt x="124" y="34"/>
                    <a:pt x="124" y="34"/>
                    <a:pt x="124" y="34"/>
                  </a:cubicBezTo>
                  <a:cubicBezTo>
                    <a:pt x="124" y="15"/>
                    <a:pt x="130" y="0"/>
                    <a:pt x="137" y="0"/>
                  </a:cubicBezTo>
                  <a:cubicBezTo>
                    <a:pt x="224" y="0"/>
                    <a:pt x="224" y="0"/>
                    <a:pt x="224" y="0"/>
                  </a:cubicBezTo>
                  <a:cubicBezTo>
                    <a:pt x="231" y="0"/>
                    <a:pt x="237" y="15"/>
                    <a:pt x="237" y="34"/>
                  </a:cubicBezTo>
                  <a:cubicBezTo>
                    <a:pt x="237" y="203"/>
                    <a:pt x="237" y="203"/>
                    <a:pt x="237" y="203"/>
                  </a:cubicBezTo>
                  <a:cubicBezTo>
                    <a:pt x="237" y="209"/>
                    <a:pt x="236" y="214"/>
                    <a:pt x="235" y="218"/>
                  </a:cubicBezTo>
                  <a:cubicBezTo>
                    <a:pt x="249" y="218"/>
                    <a:pt x="261" y="218"/>
                    <a:pt x="272" y="218"/>
                  </a:cubicBezTo>
                  <a:cubicBezTo>
                    <a:pt x="327" y="218"/>
                    <a:pt x="349" y="251"/>
                    <a:pt x="322" y="2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2" name="Freeform 14"/>
            <p:cNvSpPr/>
            <p:nvPr/>
          </p:nvSpPr>
          <p:spPr bwMode="auto">
            <a:xfrm>
              <a:off x="9401556" y="3502939"/>
              <a:ext cx="503105" cy="687332"/>
            </a:xfrm>
            <a:custGeom>
              <a:avLst/>
              <a:gdLst>
                <a:gd name="T0" fmla="*/ 272 w 348"/>
                <a:gd name="T1" fmla="*/ 257 h 475"/>
                <a:gd name="T2" fmla="*/ 235 w 348"/>
                <a:gd name="T3" fmla="*/ 257 h 475"/>
                <a:gd name="T4" fmla="*/ 237 w 348"/>
                <a:gd name="T5" fmla="*/ 272 h 475"/>
                <a:gd name="T6" fmla="*/ 237 w 348"/>
                <a:gd name="T7" fmla="*/ 441 h 475"/>
                <a:gd name="T8" fmla="*/ 224 w 348"/>
                <a:gd name="T9" fmla="*/ 475 h 475"/>
                <a:gd name="T10" fmla="*/ 137 w 348"/>
                <a:gd name="T11" fmla="*/ 475 h 475"/>
                <a:gd name="T12" fmla="*/ 124 w 348"/>
                <a:gd name="T13" fmla="*/ 441 h 475"/>
                <a:gd name="T14" fmla="*/ 124 w 348"/>
                <a:gd name="T15" fmla="*/ 272 h 475"/>
                <a:gd name="T16" fmla="*/ 125 w 348"/>
                <a:gd name="T17" fmla="*/ 257 h 475"/>
                <a:gd name="T18" fmla="*/ 76 w 348"/>
                <a:gd name="T19" fmla="*/ 257 h 475"/>
                <a:gd name="T20" fmla="*/ 27 w 348"/>
                <a:gd name="T21" fmla="*/ 185 h 475"/>
                <a:gd name="T22" fmla="*/ 125 w 348"/>
                <a:gd name="T23" fmla="*/ 40 h 475"/>
                <a:gd name="T24" fmla="*/ 223 w 348"/>
                <a:gd name="T25" fmla="*/ 39 h 475"/>
                <a:gd name="T26" fmla="*/ 321 w 348"/>
                <a:gd name="T27" fmla="*/ 184 h 475"/>
                <a:gd name="T28" fmla="*/ 272 w 348"/>
                <a:gd name="T29" fmla="*/ 257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475">
                  <a:moveTo>
                    <a:pt x="272" y="257"/>
                  </a:moveTo>
                  <a:cubicBezTo>
                    <a:pt x="261" y="257"/>
                    <a:pt x="249" y="257"/>
                    <a:pt x="235" y="257"/>
                  </a:cubicBezTo>
                  <a:cubicBezTo>
                    <a:pt x="236" y="261"/>
                    <a:pt x="237" y="266"/>
                    <a:pt x="237" y="272"/>
                  </a:cubicBezTo>
                  <a:cubicBezTo>
                    <a:pt x="237" y="441"/>
                    <a:pt x="237" y="441"/>
                    <a:pt x="237" y="441"/>
                  </a:cubicBezTo>
                  <a:cubicBezTo>
                    <a:pt x="237" y="460"/>
                    <a:pt x="231" y="475"/>
                    <a:pt x="224" y="475"/>
                  </a:cubicBezTo>
                  <a:cubicBezTo>
                    <a:pt x="137" y="475"/>
                    <a:pt x="137" y="475"/>
                    <a:pt x="137" y="475"/>
                  </a:cubicBezTo>
                  <a:cubicBezTo>
                    <a:pt x="130" y="475"/>
                    <a:pt x="124" y="460"/>
                    <a:pt x="124" y="441"/>
                  </a:cubicBezTo>
                  <a:cubicBezTo>
                    <a:pt x="124" y="272"/>
                    <a:pt x="124" y="272"/>
                    <a:pt x="124" y="272"/>
                  </a:cubicBezTo>
                  <a:cubicBezTo>
                    <a:pt x="124" y="266"/>
                    <a:pt x="125" y="261"/>
                    <a:pt x="125" y="257"/>
                  </a:cubicBezTo>
                  <a:cubicBezTo>
                    <a:pt x="107" y="257"/>
                    <a:pt x="90" y="257"/>
                    <a:pt x="76" y="257"/>
                  </a:cubicBezTo>
                  <a:cubicBezTo>
                    <a:pt x="22" y="257"/>
                    <a:pt x="0" y="225"/>
                    <a:pt x="27" y="185"/>
                  </a:cubicBezTo>
                  <a:cubicBezTo>
                    <a:pt x="54" y="145"/>
                    <a:pt x="98" y="79"/>
                    <a:pt x="125" y="40"/>
                  </a:cubicBezTo>
                  <a:cubicBezTo>
                    <a:pt x="152" y="0"/>
                    <a:pt x="196" y="0"/>
                    <a:pt x="223" y="39"/>
                  </a:cubicBezTo>
                  <a:cubicBezTo>
                    <a:pt x="250" y="79"/>
                    <a:pt x="294" y="144"/>
                    <a:pt x="321" y="184"/>
                  </a:cubicBezTo>
                  <a:cubicBezTo>
                    <a:pt x="348" y="224"/>
                    <a:pt x="326" y="257"/>
                    <a:pt x="272" y="2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3" name="Freeform 15"/>
            <p:cNvSpPr/>
            <p:nvPr/>
          </p:nvSpPr>
          <p:spPr bwMode="auto">
            <a:xfrm>
              <a:off x="8851323" y="3529258"/>
              <a:ext cx="504941" cy="687332"/>
            </a:xfrm>
            <a:custGeom>
              <a:avLst/>
              <a:gdLst>
                <a:gd name="T0" fmla="*/ 322 w 349"/>
                <a:gd name="T1" fmla="*/ 291 h 475"/>
                <a:gd name="T2" fmla="*/ 223 w 349"/>
                <a:gd name="T3" fmla="*/ 436 h 475"/>
                <a:gd name="T4" fmla="*/ 125 w 349"/>
                <a:gd name="T5" fmla="*/ 435 h 475"/>
                <a:gd name="T6" fmla="*/ 27 w 349"/>
                <a:gd name="T7" fmla="*/ 290 h 475"/>
                <a:gd name="T8" fmla="*/ 76 w 349"/>
                <a:gd name="T9" fmla="*/ 218 h 475"/>
                <a:gd name="T10" fmla="*/ 126 w 349"/>
                <a:gd name="T11" fmla="*/ 218 h 475"/>
                <a:gd name="T12" fmla="*/ 124 w 349"/>
                <a:gd name="T13" fmla="*/ 203 h 475"/>
                <a:gd name="T14" fmla="*/ 124 w 349"/>
                <a:gd name="T15" fmla="*/ 34 h 475"/>
                <a:gd name="T16" fmla="*/ 137 w 349"/>
                <a:gd name="T17" fmla="*/ 0 h 475"/>
                <a:gd name="T18" fmla="*/ 224 w 349"/>
                <a:gd name="T19" fmla="*/ 0 h 475"/>
                <a:gd name="T20" fmla="*/ 237 w 349"/>
                <a:gd name="T21" fmla="*/ 34 h 475"/>
                <a:gd name="T22" fmla="*/ 237 w 349"/>
                <a:gd name="T23" fmla="*/ 203 h 475"/>
                <a:gd name="T24" fmla="*/ 235 w 349"/>
                <a:gd name="T25" fmla="*/ 218 h 475"/>
                <a:gd name="T26" fmla="*/ 272 w 349"/>
                <a:gd name="T27" fmla="*/ 218 h 475"/>
                <a:gd name="T28" fmla="*/ 322 w 349"/>
                <a:gd name="T29" fmla="*/ 2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475">
                  <a:moveTo>
                    <a:pt x="322" y="291"/>
                  </a:moveTo>
                  <a:cubicBezTo>
                    <a:pt x="294" y="331"/>
                    <a:pt x="250" y="396"/>
                    <a:pt x="223" y="436"/>
                  </a:cubicBezTo>
                  <a:cubicBezTo>
                    <a:pt x="196" y="475"/>
                    <a:pt x="152" y="475"/>
                    <a:pt x="125" y="435"/>
                  </a:cubicBezTo>
                  <a:cubicBezTo>
                    <a:pt x="98" y="396"/>
                    <a:pt x="54" y="330"/>
                    <a:pt x="27" y="290"/>
                  </a:cubicBezTo>
                  <a:cubicBezTo>
                    <a:pt x="0" y="250"/>
                    <a:pt x="22" y="218"/>
                    <a:pt x="76" y="218"/>
                  </a:cubicBezTo>
                  <a:cubicBezTo>
                    <a:pt x="91" y="218"/>
                    <a:pt x="108" y="218"/>
                    <a:pt x="126" y="218"/>
                  </a:cubicBezTo>
                  <a:cubicBezTo>
                    <a:pt x="125" y="214"/>
                    <a:pt x="124" y="209"/>
                    <a:pt x="124" y="203"/>
                  </a:cubicBezTo>
                  <a:cubicBezTo>
                    <a:pt x="124" y="34"/>
                    <a:pt x="124" y="34"/>
                    <a:pt x="124" y="34"/>
                  </a:cubicBezTo>
                  <a:cubicBezTo>
                    <a:pt x="124" y="15"/>
                    <a:pt x="130" y="0"/>
                    <a:pt x="137" y="0"/>
                  </a:cubicBezTo>
                  <a:cubicBezTo>
                    <a:pt x="224" y="0"/>
                    <a:pt x="224" y="0"/>
                    <a:pt x="224" y="0"/>
                  </a:cubicBezTo>
                  <a:cubicBezTo>
                    <a:pt x="231" y="0"/>
                    <a:pt x="237" y="15"/>
                    <a:pt x="237" y="34"/>
                  </a:cubicBezTo>
                  <a:cubicBezTo>
                    <a:pt x="237" y="203"/>
                    <a:pt x="237" y="203"/>
                    <a:pt x="237" y="203"/>
                  </a:cubicBezTo>
                  <a:cubicBezTo>
                    <a:pt x="237" y="209"/>
                    <a:pt x="236" y="214"/>
                    <a:pt x="235" y="218"/>
                  </a:cubicBezTo>
                  <a:cubicBezTo>
                    <a:pt x="249" y="218"/>
                    <a:pt x="261" y="218"/>
                    <a:pt x="272" y="218"/>
                  </a:cubicBezTo>
                  <a:cubicBezTo>
                    <a:pt x="327" y="218"/>
                    <a:pt x="349" y="251"/>
                    <a:pt x="322" y="291"/>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4" name="Freeform 16"/>
            <p:cNvSpPr/>
            <p:nvPr/>
          </p:nvSpPr>
          <p:spPr bwMode="auto">
            <a:xfrm>
              <a:off x="9395436" y="3514568"/>
              <a:ext cx="503717" cy="687332"/>
            </a:xfrm>
            <a:custGeom>
              <a:avLst/>
              <a:gdLst>
                <a:gd name="T0" fmla="*/ 272 w 348"/>
                <a:gd name="T1" fmla="*/ 257 h 475"/>
                <a:gd name="T2" fmla="*/ 235 w 348"/>
                <a:gd name="T3" fmla="*/ 257 h 475"/>
                <a:gd name="T4" fmla="*/ 237 w 348"/>
                <a:gd name="T5" fmla="*/ 272 h 475"/>
                <a:gd name="T6" fmla="*/ 237 w 348"/>
                <a:gd name="T7" fmla="*/ 441 h 475"/>
                <a:gd name="T8" fmla="*/ 224 w 348"/>
                <a:gd name="T9" fmla="*/ 475 h 475"/>
                <a:gd name="T10" fmla="*/ 137 w 348"/>
                <a:gd name="T11" fmla="*/ 475 h 475"/>
                <a:gd name="T12" fmla="*/ 124 w 348"/>
                <a:gd name="T13" fmla="*/ 441 h 475"/>
                <a:gd name="T14" fmla="*/ 124 w 348"/>
                <a:gd name="T15" fmla="*/ 272 h 475"/>
                <a:gd name="T16" fmla="*/ 125 w 348"/>
                <a:gd name="T17" fmla="*/ 257 h 475"/>
                <a:gd name="T18" fmla="*/ 76 w 348"/>
                <a:gd name="T19" fmla="*/ 257 h 475"/>
                <a:gd name="T20" fmla="*/ 27 w 348"/>
                <a:gd name="T21" fmla="*/ 185 h 475"/>
                <a:gd name="T22" fmla="*/ 125 w 348"/>
                <a:gd name="T23" fmla="*/ 40 h 475"/>
                <a:gd name="T24" fmla="*/ 223 w 348"/>
                <a:gd name="T25" fmla="*/ 39 h 475"/>
                <a:gd name="T26" fmla="*/ 321 w 348"/>
                <a:gd name="T27" fmla="*/ 184 h 475"/>
                <a:gd name="T28" fmla="*/ 272 w 348"/>
                <a:gd name="T29" fmla="*/ 257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475">
                  <a:moveTo>
                    <a:pt x="272" y="257"/>
                  </a:moveTo>
                  <a:cubicBezTo>
                    <a:pt x="261" y="257"/>
                    <a:pt x="249" y="257"/>
                    <a:pt x="235" y="257"/>
                  </a:cubicBezTo>
                  <a:cubicBezTo>
                    <a:pt x="236" y="261"/>
                    <a:pt x="237" y="266"/>
                    <a:pt x="237" y="272"/>
                  </a:cubicBezTo>
                  <a:cubicBezTo>
                    <a:pt x="237" y="441"/>
                    <a:pt x="237" y="441"/>
                    <a:pt x="237" y="441"/>
                  </a:cubicBezTo>
                  <a:cubicBezTo>
                    <a:pt x="237" y="460"/>
                    <a:pt x="231" y="475"/>
                    <a:pt x="224" y="475"/>
                  </a:cubicBezTo>
                  <a:cubicBezTo>
                    <a:pt x="137" y="475"/>
                    <a:pt x="137" y="475"/>
                    <a:pt x="137" y="475"/>
                  </a:cubicBezTo>
                  <a:cubicBezTo>
                    <a:pt x="130" y="475"/>
                    <a:pt x="124" y="460"/>
                    <a:pt x="124" y="441"/>
                  </a:cubicBezTo>
                  <a:cubicBezTo>
                    <a:pt x="124" y="272"/>
                    <a:pt x="124" y="272"/>
                    <a:pt x="124" y="272"/>
                  </a:cubicBezTo>
                  <a:cubicBezTo>
                    <a:pt x="124" y="266"/>
                    <a:pt x="125" y="261"/>
                    <a:pt x="125" y="257"/>
                  </a:cubicBezTo>
                  <a:cubicBezTo>
                    <a:pt x="107" y="257"/>
                    <a:pt x="90" y="257"/>
                    <a:pt x="76" y="257"/>
                  </a:cubicBezTo>
                  <a:cubicBezTo>
                    <a:pt x="22" y="257"/>
                    <a:pt x="0" y="225"/>
                    <a:pt x="27" y="185"/>
                  </a:cubicBezTo>
                  <a:cubicBezTo>
                    <a:pt x="54" y="145"/>
                    <a:pt x="98" y="79"/>
                    <a:pt x="125" y="40"/>
                  </a:cubicBezTo>
                  <a:cubicBezTo>
                    <a:pt x="152" y="0"/>
                    <a:pt x="196" y="0"/>
                    <a:pt x="223" y="39"/>
                  </a:cubicBezTo>
                  <a:cubicBezTo>
                    <a:pt x="250" y="79"/>
                    <a:pt x="294" y="144"/>
                    <a:pt x="321" y="184"/>
                  </a:cubicBezTo>
                  <a:cubicBezTo>
                    <a:pt x="348" y="224"/>
                    <a:pt x="326" y="257"/>
                    <a:pt x="272" y="257"/>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5" name="Freeform 17"/>
            <p:cNvSpPr/>
            <p:nvPr/>
          </p:nvSpPr>
          <p:spPr bwMode="auto">
            <a:xfrm>
              <a:off x="6849920" y="2178463"/>
              <a:ext cx="398445" cy="242984"/>
            </a:xfrm>
            <a:custGeom>
              <a:avLst/>
              <a:gdLst>
                <a:gd name="T0" fmla="*/ 0 w 651"/>
                <a:gd name="T1" fmla="*/ 2 h 397"/>
                <a:gd name="T2" fmla="*/ 3 w 651"/>
                <a:gd name="T3" fmla="*/ 390 h 397"/>
                <a:gd name="T4" fmla="*/ 644 w 651"/>
                <a:gd name="T5" fmla="*/ 397 h 397"/>
                <a:gd name="T6" fmla="*/ 651 w 651"/>
                <a:gd name="T7" fmla="*/ 0 h 397"/>
                <a:gd name="T8" fmla="*/ 0 w 651"/>
                <a:gd name="T9" fmla="*/ 2 h 397"/>
              </a:gdLst>
              <a:ahLst/>
              <a:cxnLst>
                <a:cxn ang="0">
                  <a:pos x="T0" y="T1"/>
                </a:cxn>
                <a:cxn ang="0">
                  <a:pos x="T2" y="T3"/>
                </a:cxn>
                <a:cxn ang="0">
                  <a:pos x="T4" y="T5"/>
                </a:cxn>
                <a:cxn ang="0">
                  <a:pos x="T6" y="T7"/>
                </a:cxn>
                <a:cxn ang="0">
                  <a:pos x="T8" y="T9"/>
                </a:cxn>
              </a:cxnLst>
              <a:rect l="0" t="0" r="r" b="b"/>
              <a:pathLst>
                <a:path w="651" h="397">
                  <a:moveTo>
                    <a:pt x="0" y="2"/>
                  </a:moveTo>
                  <a:lnTo>
                    <a:pt x="3" y="390"/>
                  </a:lnTo>
                  <a:lnTo>
                    <a:pt x="644" y="397"/>
                  </a:lnTo>
                  <a:lnTo>
                    <a:pt x="651" y="0"/>
                  </a:lnTo>
                  <a:lnTo>
                    <a:pt x="0" y="2"/>
                  </a:lnTo>
                  <a:close/>
                </a:path>
              </a:pathLst>
            </a:custGeom>
            <a:solidFill>
              <a:schemeClr val="accent1">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6" name="Freeform 18"/>
            <p:cNvSpPr/>
            <p:nvPr/>
          </p:nvSpPr>
          <p:spPr bwMode="auto">
            <a:xfrm>
              <a:off x="6799731" y="2458170"/>
              <a:ext cx="509226" cy="85075"/>
            </a:xfrm>
            <a:custGeom>
              <a:avLst/>
              <a:gdLst>
                <a:gd name="T0" fmla="*/ 0 w 832"/>
                <a:gd name="T1" fmla="*/ 139 h 139"/>
                <a:gd name="T2" fmla="*/ 832 w 832"/>
                <a:gd name="T3" fmla="*/ 137 h 139"/>
                <a:gd name="T4" fmla="*/ 737 w 832"/>
                <a:gd name="T5" fmla="*/ 0 h 139"/>
                <a:gd name="T6" fmla="*/ 82 w 832"/>
                <a:gd name="T7" fmla="*/ 4 h 139"/>
                <a:gd name="T8" fmla="*/ 0 w 832"/>
                <a:gd name="T9" fmla="*/ 139 h 139"/>
              </a:gdLst>
              <a:ahLst/>
              <a:cxnLst>
                <a:cxn ang="0">
                  <a:pos x="T0" y="T1"/>
                </a:cxn>
                <a:cxn ang="0">
                  <a:pos x="T2" y="T3"/>
                </a:cxn>
                <a:cxn ang="0">
                  <a:pos x="T4" y="T5"/>
                </a:cxn>
                <a:cxn ang="0">
                  <a:pos x="T6" y="T7"/>
                </a:cxn>
                <a:cxn ang="0">
                  <a:pos x="T8" y="T9"/>
                </a:cxn>
              </a:cxnLst>
              <a:rect l="0" t="0" r="r" b="b"/>
              <a:pathLst>
                <a:path w="832" h="139">
                  <a:moveTo>
                    <a:pt x="0" y="139"/>
                  </a:moveTo>
                  <a:lnTo>
                    <a:pt x="832" y="137"/>
                  </a:lnTo>
                  <a:lnTo>
                    <a:pt x="737" y="0"/>
                  </a:lnTo>
                  <a:lnTo>
                    <a:pt x="82" y="4"/>
                  </a:lnTo>
                  <a:lnTo>
                    <a:pt x="0" y="139"/>
                  </a:lnTo>
                  <a:close/>
                </a:path>
              </a:pathLst>
            </a:custGeom>
            <a:solidFill>
              <a:schemeClr val="accent1">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7" name="Freeform 19"/>
            <p:cNvSpPr>
              <a:spLocks noEditPoints="1"/>
            </p:cNvSpPr>
            <p:nvPr/>
          </p:nvSpPr>
          <p:spPr bwMode="auto">
            <a:xfrm>
              <a:off x="6829722" y="2162550"/>
              <a:ext cx="438840" cy="274810"/>
            </a:xfrm>
            <a:custGeom>
              <a:avLst/>
              <a:gdLst>
                <a:gd name="T0" fmla="*/ 288 w 303"/>
                <a:gd name="T1" fmla="*/ 0 h 190"/>
                <a:gd name="T2" fmla="*/ 15 w 303"/>
                <a:gd name="T3" fmla="*/ 0 h 190"/>
                <a:gd name="T4" fmla="*/ 0 w 303"/>
                <a:gd name="T5" fmla="*/ 16 h 190"/>
                <a:gd name="T6" fmla="*/ 0 w 303"/>
                <a:gd name="T7" fmla="*/ 174 h 190"/>
                <a:gd name="T8" fmla="*/ 15 w 303"/>
                <a:gd name="T9" fmla="*/ 190 h 190"/>
                <a:gd name="T10" fmla="*/ 288 w 303"/>
                <a:gd name="T11" fmla="*/ 190 h 190"/>
                <a:gd name="T12" fmla="*/ 303 w 303"/>
                <a:gd name="T13" fmla="*/ 174 h 190"/>
                <a:gd name="T14" fmla="*/ 303 w 303"/>
                <a:gd name="T15" fmla="*/ 16 h 190"/>
                <a:gd name="T16" fmla="*/ 288 w 303"/>
                <a:gd name="T17" fmla="*/ 0 h 190"/>
                <a:gd name="T18" fmla="*/ 279 w 303"/>
                <a:gd name="T19" fmla="*/ 168 h 190"/>
                <a:gd name="T20" fmla="*/ 23 w 303"/>
                <a:gd name="T21" fmla="*/ 168 h 190"/>
                <a:gd name="T22" fmla="*/ 23 w 303"/>
                <a:gd name="T23" fmla="*/ 20 h 190"/>
                <a:gd name="T24" fmla="*/ 279 w 303"/>
                <a:gd name="T25" fmla="*/ 20 h 190"/>
                <a:gd name="T26" fmla="*/ 279 w 303"/>
                <a:gd name="T27" fmla="*/ 16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3" h="190">
                  <a:moveTo>
                    <a:pt x="288" y="0"/>
                  </a:moveTo>
                  <a:cubicBezTo>
                    <a:pt x="15" y="0"/>
                    <a:pt x="15" y="0"/>
                    <a:pt x="15" y="0"/>
                  </a:cubicBezTo>
                  <a:cubicBezTo>
                    <a:pt x="7" y="0"/>
                    <a:pt x="0" y="7"/>
                    <a:pt x="0" y="16"/>
                  </a:cubicBezTo>
                  <a:cubicBezTo>
                    <a:pt x="0" y="174"/>
                    <a:pt x="0" y="174"/>
                    <a:pt x="0" y="174"/>
                  </a:cubicBezTo>
                  <a:cubicBezTo>
                    <a:pt x="0" y="183"/>
                    <a:pt x="7" y="190"/>
                    <a:pt x="15" y="190"/>
                  </a:cubicBezTo>
                  <a:cubicBezTo>
                    <a:pt x="288" y="190"/>
                    <a:pt x="288" y="190"/>
                    <a:pt x="288" y="190"/>
                  </a:cubicBezTo>
                  <a:cubicBezTo>
                    <a:pt x="296" y="190"/>
                    <a:pt x="303" y="183"/>
                    <a:pt x="303" y="174"/>
                  </a:cubicBezTo>
                  <a:cubicBezTo>
                    <a:pt x="303" y="16"/>
                    <a:pt x="303" y="16"/>
                    <a:pt x="303" y="16"/>
                  </a:cubicBezTo>
                  <a:cubicBezTo>
                    <a:pt x="303" y="7"/>
                    <a:pt x="296" y="0"/>
                    <a:pt x="288" y="0"/>
                  </a:cubicBezTo>
                  <a:close/>
                  <a:moveTo>
                    <a:pt x="279" y="168"/>
                  </a:moveTo>
                  <a:cubicBezTo>
                    <a:pt x="23" y="168"/>
                    <a:pt x="23" y="168"/>
                    <a:pt x="23" y="168"/>
                  </a:cubicBezTo>
                  <a:cubicBezTo>
                    <a:pt x="23" y="20"/>
                    <a:pt x="23" y="20"/>
                    <a:pt x="23" y="20"/>
                  </a:cubicBezTo>
                  <a:cubicBezTo>
                    <a:pt x="279" y="20"/>
                    <a:pt x="279" y="20"/>
                    <a:pt x="279" y="20"/>
                  </a:cubicBezTo>
                  <a:lnTo>
                    <a:pt x="279" y="168"/>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8" name="Freeform 20"/>
            <p:cNvSpPr>
              <a:spLocks noEditPoints="1"/>
            </p:cNvSpPr>
            <p:nvPr/>
          </p:nvSpPr>
          <p:spPr bwMode="auto">
            <a:xfrm>
              <a:off x="6788102" y="2450825"/>
              <a:ext cx="537992" cy="93644"/>
            </a:xfrm>
            <a:custGeom>
              <a:avLst/>
              <a:gdLst>
                <a:gd name="T0" fmla="*/ 370 w 372"/>
                <a:gd name="T1" fmla="*/ 65 h 65"/>
                <a:gd name="T2" fmla="*/ 371 w 372"/>
                <a:gd name="T3" fmla="*/ 65 h 65"/>
                <a:gd name="T4" fmla="*/ 372 w 372"/>
                <a:gd name="T5" fmla="*/ 65 h 65"/>
                <a:gd name="T6" fmla="*/ 327 w 372"/>
                <a:gd name="T7" fmla="*/ 0 h 65"/>
                <a:gd name="T8" fmla="*/ 34 w 372"/>
                <a:gd name="T9" fmla="*/ 0 h 65"/>
                <a:gd name="T10" fmla="*/ 0 w 372"/>
                <a:gd name="T11" fmla="*/ 65 h 65"/>
                <a:gd name="T12" fmla="*/ 1 w 372"/>
                <a:gd name="T13" fmla="*/ 65 h 65"/>
                <a:gd name="T14" fmla="*/ 2 w 372"/>
                <a:gd name="T15" fmla="*/ 65 h 65"/>
                <a:gd name="T16" fmla="*/ 370 w 372"/>
                <a:gd name="T17" fmla="*/ 65 h 65"/>
                <a:gd name="T18" fmla="*/ 146 w 372"/>
                <a:gd name="T19" fmla="*/ 57 h 65"/>
                <a:gd name="T20" fmla="*/ 151 w 372"/>
                <a:gd name="T21" fmla="*/ 48 h 65"/>
                <a:gd name="T22" fmla="*/ 217 w 372"/>
                <a:gd name="T23" fmla="*/ 49 h 65"/>
                <a:gd name="T24" fmla="*/ 223 w 372"/>
                <a:gd name="T25" fmla="*/ 57 h 65"/>
                <a:gd name="T26" fmla="*/ 146 w 372"/>
                <a:gd name="T27" fmla="*/ 57 h 65"/>
                <a:gd name="T28" fmla="*/ 50 w 372"/>
                <a:gd name="T29" fmla="*/ 9 h 65"/>
                <a:gd name="T30" fmla="*/ 309 w 372"/>
                <a:gd name="T31" fmla="*/ 9 h 65"/>
                <a:gd name="T32" fmla="*/ 332 w 372"/>
                <a:gd name="T33" fmla="*/ 41 h 65"/>
                <a:gd name="T34" fmla="*/ 34 w 372"/>
                <a:gd name="T35" fmla="*/ 41 h 65"/>
                <a:gd name="T36" fmla="*/ 50 w 372"/>
                <a:gd name="T37"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2" h="65">
                  <a:moveTo>
                    <a:pt x="370" y="65"/>
                  </a:moveTo>
                  <a:cubicBezTo>
                    <a:pt x="370" y="65"/>
                    <a:pt x="370" y="65"/>
                    <a:pt x="371" y="65"/>
                  </a:cubicBezTo>
                  <a:cubicBezTo>
                    <a:pt x="372" y="65"/>
                    <a:pt x="372" y="65"/>
                    <a:pt x="372" y="65"/>
                  </a:cubicBezTo>
                  <a:cubicBezTo>
                    <a:pt x="327" y="0"/>
                    <a:pt x="327" y="0"/>
                    <a:pt x="327" y="0"/>
                  </a:cubicBezTo>
                  <a:cubicBezTo>
                    <a:pt x="34" y="0"/>
                    <a:pt x="34" y="0"/>
                    <a:pt x="34" y="0"/>
                  </a:cubicBezTo>
                  <a:cubicBezTo>
                    <a:pt x="0" y="65"/>
                    <a:pt x="0" y="65"/>
                    <a:pt x="0" y="65"/>
                  </a:cubicBezTo>
                  <a:cubicBezTo>
                    <a:pt x="1" y="65"/>
                    <a:pt x="1" y="65"/>
                    <a:pt x="1" y="65"/>
                  </a:cubicBezTo>
                  <a:cubicBezTo>
                    <a:pt x="1" y="65"/>
                    <a:pt x="2" y="65"/>
                    <a:pt x="2" y="65"/>
                  </a:cubicBezTo>
                  <a:lnTo>
                    <a:pt x="370" y="65"/>
                  </a:lnTo>
                  <a:close/>
                  <a:moveTo>
                    <a:pt x="146" y="57"/>
                  </a:moveTo>
                  <a:cubicBezTo>
                    <a:pt x="151" y="48"/>
                    <a:pt x="151" y="48"/>
                    <a:pt x="151" y="48"/>
                  </a:cubicBezTo>
                  <a:cubicBezTo>
                    <a:pt x="217" y="49"/>
                    <a:pt x="217" y="49"/>
                    <a:pt x="217" y="49"/>
                  </a:cubicBezTo>
                  <a:cubicBezTo>
                    <a:pt x="223" y="57"/>
                    <a:pt x="223" y="57"/>
                    <a:pt x="223" y="57"/>
                  </a:cubicBezTo>
                  <a:lnTo>
                    <a:pt x="146" y="57"/>
                  </a:lnTo>
                  <a:close/>
                  <a:moveTo>
                    <a:pt x="50" y="9"/>
                  </a:moveTo>
                  <a:cubicBezTo>
                    <a:pt x="309" y="9"/>
                    <a:pt x="309" y="9"/>
                    <a:pt x="309" y="9"/>
                  </a:cubicBezTo>
                  <a:cubicBezTo>
                    <a:pt x="332" y="41"/>
                    <a:pt x="332" y="41"/>
                    <a:pt x="332" y="41"/>
                  </a:cubicBezTo>
                  <a:cubicBezTo>
                    <a:pt x="34" y="41"/>
                    <a:pt x="34" y="41"/>
                    <a:pt x="34" y="41"/>
                  </a:cubicBezTo>
                  <a:lnTo>
                    <a:pt x="50" y="9"/>
                  </a:ln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39" name="Freeform 21"/>
            <p:cNvSpPr/>
            <p:nvPr/>
          </p:nvSpPr>
          <p:spPr bwMode="auto">
            <a:xfrm>
              <a:off x="6785042" y="2557934"/>
              <a:ext cx="544112" cy="25706"/>
            </a:xfrm>
            <a:custGeom>
              <a:avLst/>
              <a:gdLst>
                <a:gd name="T0" fmla="*/ 373 w 376"/>
                <a:gd name="T1" fmla="*/ 0 h 18"/>
                <a:gd name="T2" fmla="*/ 3 w 376"/>
                <a:gd name="T3" fmla="*/ 0 h 18"/>
                <a:gd name="T4" fmla="*/ 0 w 376"/>
                <a:gd name="T5" fmla="*/ 9 h 18"/>
                <a:gd name="T6" fmla="*/ 4 w 376"/>
                <a:gd name="T7" fmla="*/ 18 h 18"/>
                <a:gd name="T8" fmla="*/ 372 w 376"/>
                <a:gd name="T9" fmla="*/ 18 h 18"/>
                <a:gd name="T10" fmla="*/ 376 w 376"/>
                <a:gd name="T11" fmla="*/ 9 h 18"/>
                <a:gd name="T12" fmla="*/ 373 w 37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76" h="18">
                  <a:moveTo>
                    <a:pt x="373" y="0"/>
                  </a:moveTo>
                  <a:cubicBezTo>
                    <a:pt x="3" y="0"/>
                    <a:pt x="3" y="0"/>
                    <a:pt x="3" y="0"/>
                  </a:cubicBezTo>
                  <a:cubicBezTo>
                    <a:pt x="1" y="1"/>
                    <a:pt x="0" y="5"/>
                    <a:pt x="0" y="9"/>
                  </a:cubicBezTo>
                  <a:cubicBezTo>
                    <a:pt x="0" y="14"/>
                    <a:pt x="2" y="18"/>
                    <a:pt x="4" y="18"/>
                  </a:cubicBezTo>
                  <a:cubicBezTo>
                    <a:pt x="372" y="18"/>
                    <a:pt x="372" y="18"/>
                    <a:pt x="372" y="18"/>
                  </a:cubicBezTo>
                  <a:cubicBezTo>
                    <a:pt x="374" y="18"/>
                    <a:pt x="376" y="14"/>
                    <a:pt x="376" y="9"/>
                  </a:cubicBezTo>
                  <a:cubicBezTo>
                    <a:pt x="376" y="5"/>
                    <a:pt x="375" y="1"/>
                    <a:pt x="373" y="0"/>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0" name="Freeform 22"/>
            <p:cNvSpPr>
              <a:spLocks noEditPoints="1"/>
            </p:cNvSpPr>
            <p:nvPr/>
          </p:nvSpPr>
          <p:spPr bwMode="auto">
            <a:xfrm>
              <a:off x="6622849" y="1942824"/>
              <a:ext cx="868499" cy="868499"/>
            </a:xfrm>
            <a:custGeom>
              <a:avLst/>
              <a:gdLst>
                <a:gd name="T0" fmla="*/ 300 w 600"/>
                <a:gd name="T1" fmla="*/ 600 h 600"/>
                <a:gd name="T2" fmla="*/ 0 w 600"/>
                <a:gd name="T3" fmla="*/ 300 h 600"/>
                <a:gd name="T4" fmla="*/ 300 w 600"/>
                <a:gd name="T5" fmla="*/ 0 h 600"/>
                <a:gd name="T6" fmla="*/ 600 w 600"/>
                <a:gd name="T7" fmla="*/ 300 h 600"/>
                <a:gd name="T8" fmla="*/ 300 w 600"/>
                <a:gd name="T9" fmla="*/ 600 h 600"/>
                <a:gd name="T10" fmla="*/ 300 w 600"/>
                <a:gd name="T11" fmla="*/ 18 h 600"/>
                <a:gd name="T12" fmla="*/ 18 w 600"/>
                <a:gd name="T13" fmla="*/ 300 h 600"/>
                <a:gd name="T14" fmla="*/ 300 w 600"/>
                <a:gd name="T15" fmla="*/ 582 h 600"/>
                <a:gd name="T16" fmla="*/ 582 w 600"/>
                <a:gd name="T17" fmla="*/ 300 h 600"/>
                <a:gd name="T18" fmla="*/ 300 w 600"/>
                <a:gd name="T19" fmla="*/ 1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600"/>
                  </a:moveTo>
                  <a:cubicBezTo>
                    <a:pt x="135" y="600"/>
                    <a:pt x="0" y="465"/>
                    <a:pt x="0" y="300"/>
                  </a:cubicBezTo>
                  <a:cubicBezTo>
                    <a:pt x="0" y="135"/>
                    <a:pt x="135" y="0"/>
                    <a:pt x="300" y="0"/>
                  </a:cubicBezTo>
                  <a:cubicBezTo>
                    <a:pt x="465" y="0"/>
                    <a:pt x="600" y="135"/>
                    <a:pt x="600" y="300"/>
                  </a:cubicBezTo>
                  <a:cubicBezTo>
                    <a:pt x="600" y="465"/>
                    <a:pt x="465" y="600"/>
                    <a:pt x="300" y="600"/>
                  </a:cubicBezTo>
                  <a:close/>
                  <a:moveTo>
                    <a:pt x="300" y="18"/>
                  </a:moveTo>
                  <a:cubicBezTo>
                    <a:pt x="144" y="18"/>
                    <a:pt x="18" y="145"/>
                    <a:pt x="18" y="300"/>
                  </a:cubicBezTo>
                  <a:cubicBezTo>
                    <a:pt x="18" y="455"/>
                    <a:pt x="144" y="582"/>
                    <a:pt x="300" y="582"/>
                  </a:cubicBezTo>
                  <a:cubicBezTo>
                    <a:pt x="455" y="582"/>
                    <a:pt x="582" y="455"/>
                    <a:pt x="582" y="300"/>
                  </a:cubicBezTo>
                  <a:cubicBezTo>
                    <a:pt x="582" y="145"/>
                    <a:pt x="455" y="18"/>
                    <a:pt x="300" y="18"/>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1" name="Freeform 23"/>
            <p:cNvSpPr/>
            <p:nvPr/>
          </p:nvSpPr>
          <p:spPr bwMode="auto">
            <a:xfrm>
              <a:off x="6535938" y="3469889"/>
              <a:ext cx="308473" cy="503717"/>
            </a:xfrm>
            <a:custGeom>
              <a:avLst/>
              <a:gdLst>
                <a:gd name="T0" fmla="*/ 0 w 504"/>
                <a:gd name="T1" fmla="*/ 723 h 823"/>
                <a:gd name="T2" fmla="*/ 45 w 504"/>
                <a:gd name="T3" fmla="*/ 0 h 823"/>
                <a:gd name="T4" fmla="*/ 504 w 504"/>
                <a:gd name="T5" fmla="*/ 7 h 823"/>
                <a:gd name="T6" fmla="*/ 492 w 504"/>
                <a:gd name="T7" fmla="*/ 811 h 823"/>
                <a:gd name="T8" fmla="*/ 166 w 504"/>
                <a:gd name="T9" fmla="*/ 823 h 823"/>
                <a:gd name="T10" fmla="*/ 0 w 504"/>
                <a:gd name="T11" fmla="*/ 723 h 823"/>
              </a:gdLst>
              <a:ahLst/>
              <a:cxnLst>
                <a:cxn ang="0">
                  <a:pos x="T0" y="T1"/>
                </a:cxn>
                <a:cxn ang="0">
                  <a:pos x="T2" y="T3"/>
                </a:cxn>
                <a:cxn ang="0">
                  <a:pos x="T4" y="T5"/>
                </a:cxn>
                <a:cxn ang="0">
                  <a:pos x="T6" y="T7"/>
                </a:cxn>
                <a:cxn ang="0">
                  <a:pos x="T8" y="T9"/>
                </a:cxn>
                <a:cxn ang="0">
                  <a:pos x="T10" y="T11"/>
                </a:cxn>
              </a:cxnLst>
              <a:rect l="0" t="0" r="r" b="b"/>
              <a:pathLst>
                <a:path w="504" h="823">
                  <a:moveTo>
                    <a:pt x="0" y="723"/>
                  </a:moveTo>
                  <a:lnTo>
                    <a:pt x="45" y="0"/>
                  </a:lnTo>
                  <a:lnTo>
                    <a:pt x="504" y="7"/>
                  </a:lnTo>
                  <a:lnTo>
                    <a:pt x="492" y="811"/>
                  </a:lnTo>
                  <a:lnTo>
                    <a:pt x="166" y="823"/>
                  </a:lnTo>
                  <a:lnTo>
                    <a:pt x="0" y="723"/>
                  </a:lnTo>
                  <a:close/>
                </a:path>
              </a:pathLst>
            </a:custGeom>
            <a:solidFill>
              <a:schemeClr val="accent2">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2" name="Freeform 24"/>
            <p:cNvSpPr>
              <a:spLocks noEditPoints="1"/>
            </p:cNvSpPr>
            <p:nvPr/>
          </p:nvSpPr>
          <p:spPr bwMode="auto">
            <a:xfrm>
              <a:off x="6521861" y="3439286"/>
              <a:ext cx="361722" cy="568594"/>
            </a:xfrm>
            <a:custGeom>
              <a:avLst/>
              <a:gdLst>
                <a:gd name="T0" fmla="*/ 203 w 250"/>
                <a:gd name="T1" fmla="*/ 0 h 393"/>
                <a:gd name="T2" fmla="*/ 47 w 250"/>
                <a:gd name="T3" fmla="*/ 0 h 393"/>
                <a:gd name="T4" fmla="*/ 0 w 250"/>
                <a:gd name="T5" fmla="*/ 47 h 393"/>
                <a:gd name="T6" fmla="*/ 0 w 250"/>
                <a:gd name="T7" fmla="*/ 346 h 393"/>
                <a:gd name="T8" fmla="*/ 47 w 250"/>
                <a:gd name="T9" fmla="*/ 393 h 393"/>
                <a:gd name="T10" fmla="*/ 203 w 250"/>
                <a:gd name="T11" fmla="*/ 393 h 393"/>
                <a:gd name="T12" fmla="*/ 250 w 250"/>
                <a:gd name="T13" fmla="*/ 346 h 393"/>
                <a:gd name="T14" fmla="*/ 250 w 250"/>
                <a:gd name="T15" fmla="*/ 47 h 393"/>
                <a:gd name="T16" fmla="*/ 203 w 250"/>
                <a:gd name="T17" fmla="*/ 0 h 393"/>
                <a:gd name="T18" fmla="*/ 100 w 250"/>
                <a:gd name="T19" fmla="*/ 51 h 393"/>
                <a:gd name="T20" fmla="*/ 164 w 250"/>
                <a:gd name="T21" fmla="*/ 51 h 393"/>
                <a:gd name="T22" fmla="*/ 170 w 250"/>
                <a:gd name="T23" fmla="*/ 56 h 393"/>
                <a:gd name="T24" fmla="*/ 164 w 250"/>
                <a:gd name="T25" fmla="*/ 62 h 393"/>
                <a:gd name="T26" fmla="*/ 100 w 250"/>
                <a:gd name="T27" fmla="*/ 62 h 393"/>
                <a:gd name="T28" fmla="*/ 94 w 250"/>
                <a:gd name="T29" fmla="*/ 56 h 393"/>
                <a:gd name="T30" fmla="*/ 100 w 250"/>
                <a:gd name="T31" fmla="*/ 51 h 393"/>
                <a:gd name="T32" fmla="*/ 41 w 250"/>
                <a:gd name="T33" fmla="*/ 47 h 393"/>
                <a:gd name="T34" fmla="*/ 50 w 250"/>
                <a:gd name="T35" fmla="*/ 37 h 393"/>
                <a:gd name="T36" fmla="*/ 60 w 250"/>
                <a:gd name="T37" fmla="*/ 47 h 393"/>
                <a:gd name="T38" fmla="*/ 50 w 250"/>
                <a:gd name="T39" fmla="*/ 56 h 393"/>
                <a:gd name="T40" fmla="*/ 41 w 250"/>
                <a:gd name="T41" fmla="*/ 47 h 393"/>
                <a:gd name="T42" fmla="*/ 152 w 250"/>
                <a:gd name="T43" fmla="*/ 347 h 393"/>
                <a:gd name="T44" fmla="*/ 112 w 250"/>
                <a:gd name="T45" fmla="*/ 347 h 393"/>
                <a:gd name="T46" fmla="*/ 109 w 250"/>
                <a:gd name="T47" fmla="*/ 344 h 393"/>
                <a:gd name="T48" fmla="*/ 112 w 250"/>
                <a:gd name="T49" fmla="*/ 340 h 393"/>
                <a:gd name="T50" fmla="*/ 152 w 250"/>
                <a:gd name="T51" fmla="*/ 340 h 393"/>
                <a:gd name="T52" fmla="*/ 155 w 250"/>
                <a:gd name="T53" fmla="*/ 344 h 393"/>
                <a:gd name="T54" fmla="*/ 152 w 250"/>
                <a:gd name="T55" fmla="*/ 347 h 393"/>
                <a:gd name="T56" fmla="*/ 205 w 250"/>
                <a:gd name="T57" fmla="*/ 307 h 393"/>
                <a:gd name="T58" fmla="*/ 53 w 250"/>
                <a:gd name="T59" fmla="*/ 307 h 393"/>
                <a:gd name="T60" fmla="*/ 53 w 250"/>
                <a:gd name="T61" fmla="*/ 85 h 393"/>
                <a:gd name="T62" fmla="*/ 205 w 250"/>
                <a:gd name="T63" fmla="*/ 85 h 393"/>
                <a:gd name="T64" fmla="*/ 205 w 250"/>
                <a:gd name="T65" fmla="*/ 30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93">
                  <a:moveTo>
                    <a:pt x="203" y="0"/>
                  </a:moveTo>
                  <a:cubicBezTo>
                    <a:pt x="47" y="0"/>
                    <a:pt x="47" y="0"/>
                    <a:pt x="47" y="0"/>
                  </a:cubicBezTo>
                  <a:cubicBezTo>
                    <a:pt x="21" y="0"/>
                    <a:pt x="0" y="21"/>
                    <a:pt x="0" y="47"/>
                  </a:cubicBezTo>
                  <a:cubicBezTo>
                    <a:pt x="0" y="346"/>
                    <a:pt x="0" y="346"/>
                    <a:pt x="0" y="346"/>
                  </a:cubicBezTo>
                  <a:cubicBezTo>
                    <a:pt x="0" y="372"/>
                    <a:pt x="21" y="393"/>
                    <a:pt x="47" y="393"/>
                  </a:cubicBezTo>
                  <a:cubicBezTo>
                    <a:pt x="203" y="393"/>
                    <a:pt x="203" y="393"/>
                    <a:pt x="203" y="393"/>
                  </a:cubicBezTo>
                  <a:cubicBezTo>
                    <a:pt x="229" y="393"/>
                    <a:pt x="250" y="372"/>
                    <a:pt x="250" y="346"/>
                  </a:cubicBezTo>
                  <a:cubicBezTo>
                    <a:pt x="250" y="47"/>
                    <a:pt x="250" y="47"/>
                    <a:pt x="250" y="47"/>
                  </a:cubicBezTo>
                  <a:cubicBezTo>
                    <a:pt x="250" y="21"/>
                    <a:pt x="229" y="0"/>
                    <a:pt x="203" y="0"/>
                  </a:cubicBezTo>
                  <a:close/>
                  <a:moveTo>
                    <a:pt x="100" y="51"/>
                  </a:moveTo>
                  <a:cubicBezTo>
                    <a:pt x="164" y="51"/>
                    <a:pt x="164" y="51"/>
                    <a:pt x="164" y="51"/>
                  </a:cubicBezTo>
                  <a:cubicBezTo>
                    <a:pt x="167" y="51"/>
                    <a:pt x="170" y="54"/>
                    <a:pt x="170" y="56"/>
                  </a:cubicBezTo>
                  <a:cubicBezTo>
                    <a:pt x="170" y="59"/>
                    <a:pt x="167" y="62"/>
                    <a:pt x="164" y="62"/>
                  </a:cubicBezTo>
                  <a:cubicBezTo>
                    <a:pt x="100" y="62"/>
                    <a:pt x="100" y="62"/>
                    <a:pt x="100" y="62"/>
                  </a:cubicBezTo>
                  <a:cubicBezTo>
                    <a:pt x="97" y="62"/>
                    <a:pt x="94" y="59"/>
                    <a:pt x="94" y="56"/>
                  </a:cubicBezTo>
                  <a:cubicBezTo>
                    <a:pt x="94" y="54"/>
                    <a:pt x="97" y="51"/>
                    <a:pt x="100" y="51"/>
                  </a:cubicBezTo>
                  <a:close/>
                  <a:moveTo>
                    <a:pt x="41" y="47"/>
                  </a:moveTo>
                  <a:cubicBezTo>
                    <a:pt x="41" y="42"/>
                    <a:pt x="45" y="37"/>
                    <a:pt x="50" y="37"/>
                  </a:cubicBezTo>
                  <a:cubicBezTo>
                    <a:pt x="55" y="37"/>
                    <a:pt x="60" y="42"/>
                    <a:pt x="60" y="47"/>
                  </a:cubicBezTo>
                  <a:cubicBezTo>
                    <a:pt x="60" y="52"/>
                    <a:pt x="55" y="56"/>
                    <a:pt x="50" y="56"/>
                  </a:cubicBezTo>
                  <a:cubicBezTo>
                    <a:pt x="45" y="56"/>
                    <a:pt x="41" y="52"/>
                    <a:pt x="41" y="47"/>
                  </a:cubicBezTo>
                  <a:close/>
                  <a:moveTo>
                    <a:pt x="152" y="347"/>
                  </a:moveTo>
                  <a:cubicBezTo>
                    <a:pt x="112" y="347"/>
                    <a:pt x="112" y="347"/>
                    <a:pt x="112" y="347"/>
                  </a:cubicBezTo>
                  <a:cubicBezTo>
                    <a:pt x="110" y="347"/>
                    <a:pt x="109" y="346"/>
                    <a:pt x="109" y="344"/>
                  </a:cubicBezTo>
                  <a:cubicBezTo>
                    <a:pt x="109" y="342"/>
                    <a:pt x="110" y="340"/>
                    <a:pt x="112" y="340"/>
                  </a:cubicBezTo>
                  <a:cubicBezTo>
                    <a:pt x="152" y="340"/>
                    <a:pt x="152" y="340"/>
                    <a:pt x="152" y="340"/>
                  </a:cubicBezTo>
                  <a:cubicBezTo>
                    <a:pt x="154" y="340"/>
                    <a:pt x="155" y="342"/>
                    <a:pt x="155" y="344"/>
                  </a:cubicBezTo>
                  <a:cubicBezTo>
                    <a:pt x="155" y="346"/>
                    <a:pt x="154" y="347"/>
                    <a:pt x="152" y="347"/>
                  </a:cubicBezTo>
                  <a:close/>
                  <a:moveTo>
                    <a:pt x="205" y="307"/>
                  </a:moveTo>
                  <a:cubicBezTo>
                    <a:pt x="53" y="307"/>
                    <a:pt x="53" y="307"/>
                    <a:pt x="53" y="307"/>
                  </a:cubicBezTo>
                  <a:cubicBezTo>
                    <a:pt x="53" y="85"/>
                    <a:pt x="53" y="85"/>
                    <a:pt x="53" y="85"/>
                  </a:cubicBezTo>
                  <a:cubicBezTo>
                    <a:pt x="205" y="85"/>
                    <a:pt x="205" y="85"/>
                    <a:pt x="205" y="85"/>
                  </a:cubicBezTo>
                  <a:lnTo>
                    <a:pt x="205" y="307"/>
                  </a:ln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3" name="Freeform 25"/>
            <p:cNvSpPr>
              <a:spLocks noEditPoints="1"/>
            </p:cNvSpPr>
            <p:nvPr/>
          </p:nvSpPr>
          <p:spPr bwMode="auto">
            <a:xfrm>
              <a:off x="6268472" y="3303411"/>
              <a:ext cx="868499" cy="868499"/>
            </a:xfrm>
            <a:custGeom>
              <a:avLst/>
              <a:gdLst>
                <a:gd name="T0" fmla="*/ 300 w 600"/>
                <a:gd name="T1" fmla="*/ 600 h 600"/>
                <a:gd name="T2" fmla="*/ 0 w 600"/>
                <a:gd name="T3" fmla="*/ 300 h 600"/>
                <a:gd name="T4" fmla="*/ 300 w 600"/>
                <a:gd name="T5" fmla="*/ 0 h 600"/>
                <a:gd name="T6" fmla="*/ 600 w 600"/>
                <a:gd name="T7" fmla="*/ 300 h 600"/>
                <a:gd name="T8" fmla="*/ 300 w 600"/>
                <a:gd name="T9" fmla="*/ 600 h 600"/>
                <a:gd name="T10" fmla="*/ 300 w 600"/>
                <a:gd name="T11" fmla="*/ 18 h 600"/>
                <a:gd name="T12" fmla="*/ 18 w 600"/>
                <a:gd name="T13" fmla="*/ 300 h 600"/>
                <a:gd name="T14" fmla="*/ 300 w 600"/>
                <a:gd name="T15" fmla="*/ 582 h 600"/>
                <a:gd name="T16" fmla="*/ 582 w 600"/>
                <a:gd name="T17" fmla="*/ 300 h 600"/>
                <a:gd name="T18" fmla="*/ 300 w 600"/>
                <a:gd name="T19" fmla="*/ 1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600"/>
                  </a:moveTo>
                  <a:cubicBezTo>
                    <a:pt x="135" y="600"/>
                    <a:pt x="0" y="465"/>
                    <a:pt x="0" y="300"/>
                  </a:cubicBezTo>
                  <a:cubicBezTo>
                    <a:pt x="0" y="135"/>
                    <a:pt x="135" y="0"/>
                    <a:pt x="300" y="0"/>
                  </a:cubicBezTo>
                  <a:cubicBezTo>
                    <a:pt x="465" y="0"/>
                    <a:pt x="600" y="135"/>
                    <a:pt x="600" y="300"/>
                  </a:cubicBezTo>
                  <a:cubicBezTo>
                    <a:pt x="600" y="465"/>
                    <a:pt x="465" y="600"/>
                    <a:pt x="300" y="600"/>
                  </a:cubicBezTo>
                  <a:close/>
                  <a:moveTo>
                    <a:pt x="300" y="18"/>
                  </a:moveTo>
                  <a:cubicBezTo>
                    <a:pt x="145" y="18"/>
                    <a:pt x="18" y="145"/>
                    <a:pt x="18" y="300"/>
                  </a:cubicBezTo>
                  <a:cubicBezTo>
                    <a:pt x="18" y="455"/>
                    <a:pt x="145" y="582"/>
                    <a:pt x="300" y="582"/>
                  </a:cubicBezTo>
                  <a:cubicBezTo>
                    <a:pt x="455" y="582"/>
                    <a:pt x="582" y="455"/>
                    <a:pt x="582" y="300"/>
                  </a:cubicBezTo>
                  <a:cubicBezTo>
                    <a:pt x="582" y="145"/>
                    <a:pt x="455" y="18"/>
                    <a:pt x="300" y="18"/>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4" name="Rectangle 26"/>
            <p:cNvSpPr>
              <a:spLocks noChangeArrowheads="1"/>
            </p:cNvSpPr>
            <p:nvPr/>
          </p:nvSpPr>
          <p:spPr bwMode="auto">
            <a:xfrm>
              <a:off x="6439234" y="4957782"/>
              <a:ext cx="253389" cy="178107"/>
            </a:xfrm>
            <a:prstGeom prst="rect">
              <a:avLst/>
            </a:prstGeom>
            <a:solidFill>
              <a:schemeClr val="accent3">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5" name="Freeform 27"/>
            <p:cNvSpPr>
              <a:spLocks noEditPoints="1"/>
            </p:cNvSpPr>
            <p:nvPr/>
          </p:nvSpPr>
          <p:spPr bwMode="auto">
            <a:xfrm>
              <a:off x="6428829" y="4949214"/>
              <a:ext cx="272362" cy="222786"/>
            </a:xfrm>
            <a:custGeom>
              <a:avLst/>
              <a:gdLst>
                <a:gd name="T0" fmla="*/ 174 w 188"/>
                <a:gd name="T1" fmla="*/ 0 h 154"/>
                <a:gd name="T2" fmla="*/ 14 w 188"/>
                <a:gd name="T3" fmla="*/ 0 h 154"/>
                <a:gd name="T4" fmla="*/ 0 w 188"/>
                <a:gd name="T5" fmla="*/ 14 h 154"/>
                <a:gd name="T6" fmla="*/ 0 w 188"/>
                <a:gd name="T7" fmla="*/ 123 h 154"/>
                <a:gd name="T8" fmla="*/ 14 w 188"/>
                <a:gd name="T9" fmla="*/ 137 h 154"/>
                <a:gd name="T10" fmla="*/ 77 w 188"/>
                <a:gd name="T11" fmla="*/ 137 h 154"/>
                <a:gd name="T12" fmla="*/ 77 w 188"/>
                <a:gd name="T13" fmla="*/ 147 h 154"/>
                <a:gd name="T14" fmla="*/ 17 w 188"/>
                <a:gd name="T15" fmla="*/ 147 h 154"/>
                <a:gd name="T16" fmla="*/ 14 w 188"/>
                <a:gd name="T17" fmla="*/ 150 h 154"/>
                <a:gd name="T18" fmla="*/ 17 w 188"/>
                <a:gd name="T19" fmla="*/ 154 h 154"/>
                <a:gd name="T20" fmla="*/ 171 w 188"/>
                <a:gd name="T21" fmla="*/ 154 h 154"/>
                <a:gd name="T22" fmla="*/ 175 w 188"/>
                <a:gd name="T23" fmla="*/ 150 h 154"/>
                <a:gd name="T24" fmla="*/ 171 w 188"/>
                <a:gd name="T25" fmla="*/ 147 h 154"/>
                <a:gd name="T26" fmla="*/ 119 w 188"/>
                <a:gd name="T27" fmla="*/ 147 h 154"/>
                <a:gd name="T28" fmla="*/ 119 w 188"/>
                <a:gd name="T29" fmla="*/ 137 h 154"/>
                <a:gd name="T30" fmla="*/ 174 w 188"/>
                <a:gd name="T31" fmla="*/ 137 h 154"/>
                <a:gd name="T32" fmla="*/ 188 w 188"/>
                <a:gd name="T33" fmla="*/ 123 h 154"/>
                <a:gd name="T34" fmla="*/ 188 w 188"/>
                <a:gd name="T35" fmla="*/ 14 h 154"/>
                <a:gd name="T36" fmla="*/ 174 w 188"/>
                <a:gd name="T37" fmla="*/ 0 h 154"/>
                <a:gd name="T38" fmla="*/ 178 w 188"/>
                <a:gd name="T39" fmla="*/ 113 h 154"/>
                <a:gd name="T40" fmla="*/ 166 w 188"/>
                <a:gd name="T41" fmla="*/ 125 h 154"/>
                <a:gd name="T42" fmla="*/ 23 w 188"/>
                <a:gd name="T43" fmla="*/ 125 h 154"/>
                <a:gd name="T44" fmla="*/ 11 w 188"/>
                <a:gd name="T45" fmla="*/ 113 h 154"/>
                <a:gd name="T46" fmla="*/ 11 w 188"/>
                <a:gd name="T47" fmla="*/ 21 h 154"/>
                <a:gd name="T48" fmla="*/ 23 w 188"/>
                <a:gd name="T49" fmla="*/ 9 h 154"/>
                <a:gd name="T50" fmla="*/ 166 w 188"/>
                <a:gd name="T51" fmla="*/ 9 h 154"/>
                <a:gd name="T52" fmla="*/ 178 w 188"/>
                <a:gd name="T53" fmla="*/ 21 h 154"/>
                <a:gd name="T54" fmla="*/ 178 w 188"/>
                <a:gd name="T55" fmla="*/ 11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154">
                  <a:moveTo>
                    <a:pt x="174" y="0"/>
                  </a:moveTo>
                  <a:cubicBezTo>
                    <a:pt x="14" y="0"/>
                    <a:pt x="14" y="0"/>
                    <a:pt x="14" y="0"/>
                  </a:cubicBezTo>
                  <a:cubicBezTo>
                    <a:pt x="6" y="0"/>
                    <a:pt x="0" y="7"/>
                    <a:pt x="0" y="14"/>
                  </a:cubicBezTo>
                  <a:cubicBezTo>
                    <a:pt x="0" y="123"/>
                    <a:pt x="0" y="123"/>
                    <a:pt x="0" y="123"/>
                  </a:cubicBezTo>
                  <a:cubicBezTo>
                    <a:pt x="0" y="131"/>
                    <a:pt x="6" y="137"/>
                    <a:pt x="14" y="137"/>
                  </a:cubicBezTo>
                  <a:cubicBezTo>
                    <a:pt x="77" y="137"/>
                    <a:pt x="77" y="137"/>
                    <a:pt x="77" y="137"/>
                  </a:cubicBezTo>
                  <a:cubicBezTo>
                    <a:pt x="77" y="147"/>
                    <a:pt x="77" y="147"/>
                    <a:pt x="77" y="147"/>
                  </a:cubicBezTo>
                  <a:cubicBezTo>
                    <a:pt x="17" y="147"/>
                    <a:pt x="17" y="147"/>
                    <a:pt x="17" y="147"/>
                  </a:cubicBezTo>
                  <a:cubicBezTo>
                    <a:pt x="15" y="147"/>
                    <a:pt x="14" y="149"/>
                    <a:pt x="14" y="150"/>
                  </a:cubicBezTo>
                  <a:cubicBezTo>
                    <a:pt x="14" y="152"/>
                    <a:pt x="15" y="154"/>
                    <a:pt x="17" y="154"/>
                  </a:cubicBezTo>
                  <a:cubicBezTo>
                    <a:pt x="171" y="154"/>
                    <a:pt x="171" y="154"/>
                    <a:pt x="171" y="154"/>
                  </a:cubicBezTo>
                  <a:cubicBezTo>
                    <a:pt x="173" y="154"/>
                    <a:pt x="175" y="152"/>
                    <a:pt x="175" y="150"/>
                  </a:cubicBezTo>
                  <a:cubicBezTo>
                    <a:pt x="175" y="149"/>
                    <a:pt x="173" y="147"/>
                    <a:pt x="171" y="147"/>
                  </a:cubicBezTo>
                  <a:cubicBezTo>
                    <a:pt x="119" y="147"/>
                    <a:pt x="119" y="147"/>
                    <a:pt x="119" y="147"/>
                  </a:cubicBezTo>
                  <a:cubicBezTo>
                    <a:pt x="119" y="137"/>
                    <a:pt x="119" y="137"/>
                    <a:pt x="119" y="137"/>
                  </a:cubicBezTo>
                  <a:cubicBezTo>
                    <a:pt x="174" y="137"/>
                    <a:pt x="174" y="137"/>
                    <a:pt x="174" y="137"/>
                  </a:cubicBezTo>
                  <a:cubicBezTo>
                    <a:pt x="182" y="137"/>
                    <a:pt x="188" y="131"/>
                    <a:pt x="188" y="123"/>
                  </a:cubicBezTo>
                  <a:cubicBezTo>
                    <a:pt x="188" y="14"/>
                    <a:pt x="188" y="14"/>
                    <a:pt x="188" y="14"/>
                  </a:cubicBezTo>
                  <a:cubicBezTo>
                    <a:pt x="188" y="7"/>
                    <a:pt x="182" y="0"/>
                    <a:pt x="174" y="0"/>
                  </a:cubicBezTo>
                  <a:close/>
                  <a:moveTo>
                    <a:pt x="178" y="113"/>
                  </a:moveTo>
                  <a:cubicBezTo>
                    <a:pt x="178" y="120"/>
                    <a:pt x="173" y="125"/>
                    <a:pt x="166" y="125"/>
                  </a:cubicBezTo>
                  <a:cubicBezTo>
                    <a:pt x="23" y="125"/>
                    <a:pt x="23" y="125"/>
                    <a:pt x="23" y="125"/>
                  </a:cubicBezTo>
                  <a:cubicBezTo>
                    <a:pt x="16" y="125"/>
                    <a:pt x="11" y="120"/>
                    <a:pt x="11" y="113"/>
                  </a:cubicBezTo>
                  <a:cubicBezTo>
                    <a:pt x="11" y="21"/>
                    <a:pt x="11" y="21"/>
                    <a:pt x="11" y="21"/>
                  </a:cubicBezTo>
                  <a:cubicBezTo>
                    <a:pt x="11" y="14"/>
                    <a:pt x="16" y="9"/>
                    <a:pt x="23" y="9"/>
                  </a:cubicBezTo>
                  <a:cubicBezTo>
                    <a:pt x="166" y="9"/>
                    <a:pt x="166" y="9"/>
                    <a:pt x="166" y="9"/>
                  </a:cubicBezTo>
                  <a:cubicBezTo>
                    <a:pt x="173" y="9"/>
                    <a:pt x="178" y="14"/>
                    <a:pt x="178" y="21"/>
                  </a:cubicBezTo>
                  <a:lnTo>
                    <a:pt x="178" y="113"/>
                  </a:lnTo>
                  <a:close/>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6" name="Rectangle 28"/>
            <p:cNvSpPr>
              <a:spLocks noChangeArrowheads="1"/>
            </p:cNvSpPr>
            <p:nvPr/>
          </p:nvSpPr>
          <p:spPr bwMode="auto">
            <a:xfrm>
              <a:off x="6769129" y="4957782"/>
              <a:ext cx="253389" cy="178107"/>
            </a:xfrm>
            <a:prstGeom prst="rect">
              <a:avLst/>
            </a:prstGeom>
            <a:solidFill>
              <a:schemeClr val="accent3">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7" name="Freeform 29"/>
            <p:cNvSpPr>
              <a:spLocks noEditPoints="1"/>
            </p:cNvSpPr>
            <p:nvPr/>
          </p:nvSpPr>
          <p:spPr bwMode="auto">
            <a:xfrm>
              <a:off x="6759336" y="4949214"/>
              <a:ext cx="271750" cy="222786"/>
            </a:xfrm>
            <a:custGeom>
              <a:avLst/>
              <a:gdLst>
                <a:gd name="T0" fmla="*/ 174 w 188"/>
                <a:gd name="T1" fmla="*/ 0 h 154"/>
                <a:gd name="T2" fmla="*/ 14 w 188"/>
                <a:gd name="T3" fmla="*/ 0 h 154"/>
                <a:gd name="T4" fmla="*/ 0 w 188"/>
                <a:gd name="T5" fmla="*/ 14 h 154"/>
                <a:gd name="T6" fmla="*/ 0 w 188"/>
                <a:gd name="T7" fmla="*/ 123 h 154"/>
                <a:gd name="T8" fmla="*/ 14 w 188"/>
                <a:gd name="T9" fmla="*/ 137 h 154"/>
                <a:gd name="T10" fmla="*/ 76 w 188"/>
                <a:gd name="T11" fmla="*/ 137 h 154"/>
                <a:gd name="T12" fmla="*/ 76 w 188"/>
                <a:gd name="T13" fmla="*/ 147 h 154"/>
                <a:gd name="T14" fmla="*/ 17 w 188"/>
                <a:gd name="T15" fmla="*/ 147 h 154"/>
                <a:gd name="T16" fmla="*/ 14 w 188"/>
                <a:gd name="T17" fmla="*/ 150 h 154"/>
                <a:gd name="T18" fmla="*/ 17 w 188"/>
                <a:gd name="T19" fmla="*/ 154 h 154"/>
                <a:gd name="T20" fmla="*/ 171 w 188"/>
                <a:gd name="T21" fmla="*/ 154 h 154"/>
                <a:gd name="T22" fmla="*/ 175 w 188"/>
                <a:gd name="T23" fmla="*/ 150 h 154"/>
                <a:gd name="T24" fmla="*/ 171 w 188"/>
                <a:gd name="T25" fmla="*/ 147 h 154"/>
                <a:gd name="T26" fmla="*/ 118 w 188"/>
                <a:gd name="T27" fmla="*/ 147 h 154"/>
                <a:gd name="T28" fmla="*/ 118 w 188"/>
                <a:gd name="T29" fmla="*/ 137 h 154"/>
                <a:gd name="T30" fmla="*/ 174 w 188"/>
                <a:gd name="T31" fmla="*/ 137 h 154"/>
                <a:gd name="T32" fmla="*/ 188 w 188"/>
                <a:gd name="T33" fmla="*/ 123 h 154"/>
                <a:gd name="T34" fmla="*/ 188 w 188"/>
                <a:gd name="T35" fmla="*/ 14 h 154"/>
                <a:gd name="T36" fmla="*/ 174 w 188"/>
                <a:gd name="T37" fmla="*/ 0 h 154"/>
                <a:gd name="T38" fmla="*/ 178 w 188"/>
                <a:gd name="T39" fmla="*/ 113 h 154"/>
                <a:gd name="T40" fmla="*/ 166 w 188"/>
                <a:gd name="T41" fmla="*/ 125 h 154"/>
                <a:gd name="T42" fmla="*/ 23 w 188"/>
                <a:gd name="T43" fmla="*/ 125 h 154"/>
                <a:gd name="T44" fmla="*/ 10 w 188"/>
                <a:gd name="T45" fmla="*/ 113 h 154"/>
                <a:gd name="T46" fmla="*/ 10 w 188"/>
                <a:gd name="T47" fmla="*/ 21 h 154"/>
                <a:gd name="T48" fmla="*/ 23 w 188"/>
                <a:gd name="T49" fmla="*/ 9 h 154"/>
                <a:gd name="T50" fmla="*/ 166 w 188"/>
                <a:gd name="T51" fmla="*/ 9 h 154"/>
                <a:gd name="T52" fmla="*/ 178 w 188"/>
                <a:gd name="T53" fmla="*/ 21 h 154"/>
                <a:gd name="T54" fmla="*/ 178 w 188"/>
                <a:gd name="T55" fmla="*/ 11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154">
                  <a:moveTo>
                    <a:pt x="174" y="0"/>
                  </a:moveTo>
                  <a:cubicBezTo>
                    <a:pt x="14" y="0"/>
                    <a:pt x="14" y="0"/>
                    <a:pt x="14" y="0"/>
                  </a:cubicBezTo>
                  <a:cubicBezTo>
                    <a:pt x="6" y="0"/>
                    <a:pt x="0" y="7"/>
                    <a:pt x="0" y="14"/>
                  </a:cubicBezTo>
                  <a:cubicBezTo>
                    <a:pt x="0" y="123"/>
                    <a:pt x="0" y="123"/>
                    <a:pt x="0" y="123"/>
                  </a:cubicBezTo>
                  <a:cubicBezTo>
                    <a:pt x="0" y="131"/>
                    <a:pt x="6" y="137"/>
                    <a:pt x="14" y="137"/>
                  </a:cubicBezTo>
                  <a:cubicBezTo>
                    <a:pt x="76" y="137"/>
                    <a:pt x="76" y="137"/>
                    <a:pt x="76" y="137"/>
                  </a:cubicBezTo>
                  <a:cubicBezTo>
                    <a:pt x="76" y="147"/>
                    <a:pt x="76" y="147"/>
                    <a:pt x="76" y="147"/>
                  </a:cubicBezTo>
                  <a:cubicBezTo>
                    <a:pt x="17" y="147"/>
                    <a:pt x="17" y="147"/>
                    <a:pt x="17" y="147"/>
                  </a:cubicBezTo>
                  <a:cubicBezTo>
                    <a:pt x="15" y="147"/>
                    <a:pt x="14" y="149"/>
                    <a:pt x="14" y="150"/>
                  </a:cubicBezTo>
                  <a:cubicBezTo>
                    <a:pt x="14" y="152"/>
                    <a:pt x="15" y="154"/>
                    <a:pt x="17" y="154"/>
                  </a:cubicBezTo>
                  <a:cubicBezTo>
                    <a:pt x="171" y="154"/>
                    <a:pt x="171" y="154"/>
                    <a:pt x="171" y="154"/>
                  </a:cubicBezTo>
                  <a:cubicBezTo>
                    <a:pt x="173" y="154"/>
                    <a:pt x="175" y="152"/>
                    <a:pt x="175" y="150"/>
                  </a:cubicBezTo>
                  <a:cubicBezTo>
                    <a:pt x="175" y="149"/>
                    <a:pt x="173" y="147"/>
                    <a:pt x="171" y="147"/>
                  </a:cubicBezTo>
                  <a:cubicBezTo>
                    <a:pt x="118" y="147"/>
                    <a:pt x="118" y="147"/>
                    <a:pt x="118" y="147"/>
                  </a:cubicBezTo>
                  <a:cubicBezTo>
                    <a:pt x="118" y="137"/>
                    <a:pt x="118" y="137"/>
                    <a:pt x="118" y="137"/>
                  </a:cubicBezTo>
                  <a:cubicBezTo>
                    <a:pt x="174" y="137"/>
                    <a:pt x="174" y="137"/>
                    <a:pt x="174" y="137"/>
                  </a:cubicBezTo>
                  <a:cubicBezTo>
                    <a:pt x="182" y="137"/>
                    <a:pt x="188" y="131"/>
                    <a:pt x="188" y="123"/>
                  </a:cubicBezTo>
                  <a:cubicBezTo>
                    <a:pt x="188" y="14"/>
                    <a:pt x="188" y="14"/>
                    <a:pt x="188" y="14"/>
                  </a:cubicBezTo>
                  <a:cubicBezTo>
                    <a:pt x="188" y="7"/>
                    <a:pt x="182" y="0"/>
                    <a:pt x="174" y="0"/>
                  </a:cubicBezTo>
                  <a:close/>
                  <a:moveTo>
                    <a:pt x="178" y="113"/>
                  </a:moveTo>
                  <a:cubicBezTo>
                    <a:pt x="178" y="120"/>
                    <a:pt x="172" y="125"/>
                    <a:pt x="166" y="125"/>
                  </a:cubicBezTo>
                  <a:cubicBezTo>
                    <a:pt x="23" y="125"/>
                    <a:pt x="23" y="125"/>
                    <a:pt x="23" y="125"/>
                  </a:cubicBezTo>
                  <a:cubicBezTo>
                    <a:pt x="16" y="125"/>
                    <a:pt x="10" y="120"/>
                    <a:pt x="10" y="113"/>
                  </a:cubicBezTo>
                  <a:cubicBezTo>
                    <a:pt x="10" y="21"/>
                    <a:pt x="10" y="21"/>
                    <a:pt x="10" y="21"/>
                  </a:cubicBezTo>
                  <a:cubicBezTo>
                    <a:pt x="10" y="14"/>
                    <a:pt x="16" y="9"/>
                    <a:pt x="23" y="9"/>
                  </a:cubicBezTo>
                  <a:cubicBezTo>
                    <a:pt x="166" y="9"/>
                    <a:pt x="166" y="9"/>
                    <a:pt x="166" y="9"/>
                  </a:cubicBezTo>
                  <a:cubicBezTo>
                    <a:pt x="172" y="9"/>
                    <a:pt x="178" y="14"/>
                    <a:pt x="178" y="21"/>
                  </a:cubicBezTo>
                  <a:lnTo>
                    <a:pt x="178" y="113"/>
                  </a:lnTo>
                  <a:close/>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8" name="Rectangle 30"/>
            <p:cNvSpPr>
              <a:spLocks noChangeArrowheads="1"/>
            </p:cNvSpPr>
            <p:nvPr/>
          </p:nvSpPr>
          <p:spPr bwMode="auto">
            <a:xfrm>
              <a:off x="6426381" y="5272988"/>
              <a:ext cx="639592" cy="14689"/>
            </a:xfrm>
            <a:prstGeom prst="rect">
              <a:avLst/>
            </a:pr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49" name="Rectangle 31"/>
            <p:cNvSpPr>
              <a:spLocks noChangeArrowheads="1"/>
            </p:cNvSpPr>
            <p:nvPr/>
          </p:nvSpPr>
          <p:spPr bwMode="auto">
            <a:xfrm>
              <a:off x="6563480" y="5167715"/>
              <a:ext cx="14689" cy="112617"/>
            </a:xfrm>
            <a:prstGeom prst="rect">
              <a:avLst/>
            </a:pr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0" name="Rectangle 32"/>
            <p:cNvSpPr>
              <a:spLocks noChangeArrowheads="1"/>
            </p:cNvSpPr>
            <p:nvPr/>
          </p:nvSpPr>
          <p:spPr bwMode="auto">
            <a:xfrm>
              <a:off x="6892151" y="5167715"/>
              <a:ext cx="14689" cy="112617"/>
            </a:xfrm>
            <a:prstGeom prst="rect">
              <a:avLst/>
            </a:pr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1" name="Freeform 33"/>
            <p:cNvSpPr>
              <a:spLocks noEditPoints="1"/>
            </p:cNvSpPr>
            <p:nvPr/>
          </p:nvSpPr>
          <p:spPr bwMode="auto">
            <a:xfrm>
              <a:off x="6311928" y="4681136"/>
              <a:ext cx="868499" cy="867275"/>
            </a:xfrm>
            <a:custGeom>
              <a:avLst/>
              <a:gdLst>
                <a:gd name="T0" fmla="*/ 300 w 600"/>
                <a:gd name="T1" fmla="*/ 599 h 599"/>
                <a:gd name="T2" fmla="*/ 0 w 600"/>
                <a:gd name="T3" fmla="*/ 299 h 599"/>
                <a:gd name="T4" fmla="*/ 300 w 600"/>
                <a:gd name="T5" fmla="*/ 0 h 599"/>
                <a:gd name="T6" fmla="*/ 600 w 600"/>
                <a:gd name="T7" fmla="*/ 299 h 599"/>
                <a:gd name="T8" fmla="*/ 300 w 600"/>
                <a:gd name="T9" fmla="*/ 599 h 599"/>
                <a:gd name="T10" fmla="*/ 300 w 600"/>
                <a:gd name="T11" fmla="*/ 18 h 599"/>
                <a:gd name="T12" fmla="*/ 18 w 600"/>
                <a:gd name="T13" fmla="*/ 299 h 599"/>
                <a:gd name="T14" fmla="*/ 300 w 600"/>
                <a:gd name="T15" fmla="*/ 581 h 599"/>
                <a:gd name="T16" fmla="*/ 582 w 600"/>
                <a:gd name="T17" fmla="*/ 299 h 599"/>
                <a:gd name="T18" fmla="*/ 300 w 600"/>
                <a:gd name="T19" fmla="*/ 18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599">
                  <a:moveTo>
                    <a:pt x="300" y="599"/>
                  </a:moveTo>
                  <a:cubicBezTo>
                    <a:pt x="135" y="599"/>
                    <a:pt x="0" y="465"/>
                    <a:pt x="0" y="299"/>
                  </a:cubicBezTo>
                  <a:cubicBezTo>
                    <a:pt x="0" y="134"/>
                    <a:pt x="135" y="0"/>
                    <a:pt x="300" y="0"/>
                  </a:cubicBezTo>
                  <a:cubicBezTo>
                    <a:pt x="466" y="0"/>
                    <a:pt x="600" y="134"/>
                    <a:pt x="600" y="299"/>
                  </a:cubicBezTo>
                  <a:cubicBezTo>
                    <a:pt x="600" y="465"/>
                    <a:pt x="466" y="599"/>
                    <a:pt x="300" y="599"/>
                  </a:cubicBezTo>
                  <a:close/>
                  <a:moveTo>
                    <a:pt x="300" y="18"/>
                  </a:moveTo>
                  <a:cubicBezTo>
                    <a:pt x="145" y="18"/>
                    <a:pt x="18" y="144"/>
                    <a:pt x="18" y="299"/>
                  </a:cubicBezTo>
                  <a:cubicBezTo>
                    <a:pt x="18" y="455"/>
                    <a:pt x="145" y="581"/>
                    <a:pt x="300" y="581"/>
                  </a:cubicBezTo>
                  <a:cubicBezTo>
                    <a:pt x="456" y="581"/>
                    <a:pt x="582" y="455"/>
                    <a:pt x="582" y="299"/>
                  </a:cubicBezTo>
                  <a:cubicBezTo>
                    <a:pt x="582" y="144"/>
                    <a:pt x="456" y="18"/>
                    <a:pt x="300" y="18"/>
                  </a:cubicBezTo>
                  <a:close/>
                </a:path>
              </a:pathLst>
            </a:custGeom>
            <a:solidFill>
              <a:schemeClr val="accent3"/>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2" name="Freeform 34"/>
            <p:cNvSpPr/>
            <p:nvPr/>
          </p:nvSpPr>
          <p:spPr bwMode="auto">
            <a:xfrm>
              <a:off x="7717194" y="5605943"/>
              <a:ext cx="475563" cy="126082"/>
            </a:xfrm>
            <a:custGeom>
              <a:avLst/>
              <a:gdLst>
                <a:gd name="T0" fmla="*/ 312 w 329"/>
                <a:gd name="T1" fmla="*/ 0 h 87"/>
                <a:gd name="T2" fmla="*/ 164 w 329"/>
                <a:gd name="T3" fmla="*/ 34 h 87"/>
                <a:gd name="T4" fmla="*/ 17 w 329"/>
                <a:gd name="T5" fmla="*/ 0 h 87"/>
                <a:gd name="T6" fmla="*/ 0 w 329"/>
                <a:gd name="T7" fmla="*/ 27 h 87"/>
                <a:gd name="T8" fmla="*/ 164 w 329"/>
                <a:gd name="T9" fmla="*/ 87 h 87"/>
                <a:gd name="T10" fmla="*/ 329 w 329"/>
                <a:gd name="T11" fmla="*/ 27 h 87"/>
                <a:gd name="T12" fmla="*/ 312 w 32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329" h="87">
                  <a:moveTo>
                    <a:pt x="312" y="0"/>
                  </a:moveTo>
                  <a:cubicBezTo>
                    <a:pt x="285" y="20"/>
                    <a:pt x="229" y="34"/>
                    <a:pt x="164" y="34"/>
                  </a:cubicBezTo>
                  <a:cubicBezTo>
                    <a:pt x="100" y="34"/>
                    <a:pt x="44" y="20"/>
                    <a:pt x="17" y="0"/>
                  </a:cubicBezTo>
                  <a:cubicBezTo>
                    <a:pt x="6" y="8"/>
                    <a:pt x="0" y="17"/>
                    <a:pt x="0" y="27"/>
                  </a:cubicBezTo>
                  <a:cubicBezTo>
                    <a:pt x="0" y="60"/>
                    <a:pt x="74" y="87"/>
                    <a:pt x="164" y="87"/>
                  </a:cubicBezTo>
                  <a:cubicBezTo>
                    <a:pt x="255" y="87"/>
                    <a:pt x="329" y="60"/>
                    <a:pt x="329" y="27"/>
                  </a:cubicBezTo>
                  <a:cubicBezTo>
                    <a:pt x="329" y="17"/>
                    <a:pt x="323" y="8"/>
                    <a:pt x="312" y="0"/>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3" name="Freeform 35"/>
            <p:cNvSpPr/>
            <p:nvPr/>
          </p:nvSpPr>
          <p:spPr bwMode="auto">
            <a:xfrm>
              <a:off x="7717194" y="5490266"/>
              <a:ext cx="475563" cy="126082"/>
            </a:xfrm>
            <a:custGeom>
              <a:avLst/>
              <a:gdLst>
                <a:gd name="T0" fmla="*/ 312 w 329"/>
                <a:gd name="T1" fmla="*/ 0 h 87"/>
                <a:gd name="T2" fmla="*/ 164 w 329"/>
                <a:gd name="T3" fmla="*/ 33 h 87"/>
                <a:gd name="T4" fmla="*/ 17 w 329"/>
                <a:gd name="T5" fmla="*/ 0 h 87"/>
                <a:gd name="T6" fmla="*/ 0 w 329"/>
                <a:gd name="T7" fmla="*/ 27 h 87"/>
                <a:gd name="T8" fmla="*/ 164 w 329"/>
                <a:gd name="T9" fmla="*/ 87 h 87"/>
                <a:gd name="T10" fmla="*/ 329 w 329"/>
                <a:gd name="T11" fmla="*/ 27 h 87"/>
                <a:gd name="T12" fmla="*/ 312 w 32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329" h="87">
                  <a:moveTo>
                    <a:pt x="312" y="0"/>
                  </a:moveTo>
                  <a:cubicBezTo>
                    <a:pt x="285" y="20"/>
                    <a:pt x="229" y="33"/>
                    <a:pt x="164" y="33"/>
                  </a:cubicBezTo>
                  <a:cubicBezTo>
                    <a:pt x="100" y="33"/>
                    <a:pt x="44" y="20"/>
                    <a:pt x="17" y="0"/>
                  </a:cubicBezTo>
                  <a:cubicBezTo>
                    <a:pt x="6" y="8"/>
                    <a:pt x="0" y="17"/>
                    <a:pt x="0" y="27"/>
                  </a:cubicBezTo>
                  <a:cubicBezTo>
                    <a:pt x="0" y="60"/>
                    <a:pt x="74" y="87"/>
                    <a:pt x="164" y="87"/>
                  </a:cubicBezTo>
                  <a:cubicBezTo>
                    <a:pt x="255" y="87"/>
                    <a:pt x="329" y="60"/>
                    <a:pt x="329" y="27"/>
                  </a:cubicBezTo>
                  <a:cubicBezTo>
                    <a:pt x="329" y="17"/>
                    <a:pt x="323" y="8"/>
                    <a:pt x="312" y="0"/>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4" name="Oval 36"/>
            <p:cNvSpPr>
              <a:spLocks noChangeArrowheads="1"/>
            </p:cNvSpPr>
            <p:nvPr/>
          </p:nvSpPr>
          <p:spPr bwMode="auto">
            <a:xfrm>
              <a:off x="7717194" y="5325012"/>
              <a:ext cx="475563" cy="175658"/>
            </a:xfrm>
            <a:prstGeom prst="ellipse">
              <a:avLst/>
            </a:pr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5" name="Freeform 37"/>
            <p:cNvSpPr>
              <a:spLocks noEditPoints="1"/>
            </p:cNvSpPr>
            <p:nvPr/>
          </p:nvSpPr>
          <p:spPr bwMode="auto">
            <a:xfrm>
              <a:off x="7521338" y="5094882"/>
              <a:ext cx="867275" cy="867275"/>
            </a:xfrm>
            <a:custGeom>
              <a:avLst/>
              <a:gdLst>
                <a:gd name="T0" fmla="*/ 299 w 599"/>
                <a:gd name="T1" fmla="*/ 599 h 599"/>
                <a:gd name="T2" fmla="*/ 0 w 599"/>
                <a:gd name="T3" fmla="*/ 300 h 599"/>
                <a:gd name="T4" fmla="*/ 299 w 599"/>
                <a:gd name="T5" fmla="*/ 0 h 599"/>
                <a:gd name="T6" fmla="*/ 599 w 599"/>
                <a:gd name="T7" fmla="*/ 300 h 599"/>
                <a:gd name="T8" fmla="*/ 299 w 599"/>
                <a:gd name="T9" fmla="*/ 599 h 599"/>
                <a:gd name="T10" fmla="*/ 299 w 599"/>
                <a:gd name="T11" fmla="*/ 18 h 599"/>
                <a:gd name="T12" fmla="*/ 18 w 599"/>
                <a:gd name="T13" fmla="*/ 300 h 599"/>
                <a:gd name="T14" fmla="*/ 299 w 599"/>
                <a:gd name="T15" fmla="*/ 581 h 599"/>
                <a:gd name="T16" fmla="*/ 581 w 599"/>
                <a:gd name="T17" fmla="*/ 300 h 599"/>
                <a:gd name="T18" fmla="*/ 299 w 599"/>
                <a:gd name="T19" fmla="*/ 18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599">
                  <a:moveTo>
                    <a:pt x="299" y="599"/>
                  </a:moveTo>
                  <a:cubicBezTo>
                    <a:pt x="134" y="599"/>
                    <a:pt x="0" y="465"/>
                    <a:pt x="0" y="300"/>
                  </a:cubicBezTo>
                  <a:cubicBezTo>
                    <a:pt x="0" y="134"/>
                    <a:pt x="134" y="0"/>
                    <a:pt x="299" y="0"/>
                  </a:cubicBezTo>
                  <a:cubicBezTo>
                    <a:pt x="465" y="0"/>
                    <a:pt x="599" y="134"/>
                    <a:pt x="599" y="300"/>
                  </a:cubicBezTo>
                  <a:cubicBezTo>
                    <a:pt x="599" y="465"/>
                    <a:pt x="465" y="599"/>
                    <a:pt x="299" y="599"/>
                  </a:cubicBezTo>
                  <a:close/>
                  <a:moveTo>
                    <a:pt x="299" y="18"/>
                  </a:moveTo>
                  <a:cubicBezTo>
                    <a:pt x="144" y="18"/>
                    <a:pt x="18" y="144"/>
                    <a:pt x="18" y="300"/>
                  </a:cubicBezTo>
                  <a:cubicBezTo>
                    <a:pt x="18" y="455"/>
                    <a:pt x="144" y="581"/>
                    <a:pt x="299" y="581"/>
                  </a:cubicBezTo>
                  <a:cubicBezTo>
                    <a:pt x="455" y="581"/>
                    <a:pt x="581" y="455"/>
                    <a:pt x="581" y="300"/>
                  </a:cubicBezTo>
                  <a:cubicBezTo>
                    <a:pt x="581" y="144"/>
                    <a:pt x="455" y="18"/>
                    <a:pt x="299" y="18"/>
                  </a:cubicBez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6" name="Freeform 38"/>
            <p:cNvSpPr>
              <a:spLocks noEditPoints="1"/>
            </p:cNvSpPr>
            <p:nvPr/>
          </p:nvSpPr>
          <p:spPr bwMode="auto">
            <a:xfrm>
              <a:off x="8870297" y="5094882"/>
              <a:ext cx="866663" cy="867275"/>
            </a:xfrm>
            <a:custGeom>
              <a:avLst/>
              <a:gdLst>
                <a:gd name="T0" fmla="*/ 299 w 599"/>
                <a:gd name="T1" fmla="*/ 599 h 599"/>
                <a:gd name="T2" fmla="*/ 0 w 599"/>
                <a:gd name="T3" fmla="*/ 300 h 599"/>
                <a:gd name="T4" fmla="*/ 299 w 599"/>
                <a:gd name="T5" fmla="*/ 0 h 599"/>
                <a:gd name="T6" fmla="*/ 599 w 599"/>
                <a:gd name="T7" fmla="*/ 300 h 599"/>
                <a:gd name="T8" fmla="*/ 299 w 599"/>
                <a:gd name="T9" fmla="*/ 599 h 599"/>
                <a:gd name="T10" fmla="*/ 299 w 599"/>
                <a:gd name="T11" fmla="*/ 18 h 599"/>
                <a:gd name="T12" fmla="*/ 18 w 599"/>
                <a:gd name="T13" fmla="*/ 300 h 599"/>
                <a:gd name="T14" fmla="*/ 299 w 599"/>
                <a:gd name="T15" fmla="*/ 581 h 599"/>
                <a:gd name="T16" fmla="*/ 581 w 599"/>
                <a:gd name="T17" fmla="*/ 300 h 599"/>
                <a:gd name="T18" fmla="*/ 299 w 599"/>
                <a:gd name="T19" fmla="*/ 18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599">
                  <a:moveTo>
                    <a:pt x="299" y="599"/>
                  </a:moveTo>
                  <a:cubicBezTo>
                    <a:pt x="134" y="599"/>
                    <a:pt x="0" y="465"/>
                    <a:pt x="0" y="300"/>
                  </a:cubicBezTo>
                  <a:cubicBezTo>
                    <a:pt x="0" y="134"/>
                    <a:pt x="134" y="0"/>
                    <a:pt x="299" y="0"/>
                  </a:cubicBezTo>
                  <a:cubicBezTo>
                    <a:pt x="465" y="0"/>
                    <a:pt x="599" y="134"/>
                    <a:pt x="599" y="300"/>
                  </a:cubicBezTo>
                  <a:cubicBezTo>
                    <a:pt x="599" y="465"/>
                    <a:pt x="465" y="599"/>
                    <a:pt x="299" y="599"/>
                  </a:cubicBezTo>
                  <a:close/>
                  <a:moveTo>
                    <a:pt x="299" y="18"/>
                  </a:moveTo>
                  <a:cubicBezTo>
                    <a:pt x="144" y="18"/>
                    <a:pt x="18" y="144"/>
                    <a:pt x="18" y="300"/>
                  </a:cubicBezTo>
                  <a:cubicBezTo>
                    <a:pt x="18" y="455"/>
                    <a:pt x="144" y="581"/>
                    <a:pt x="299" y="581"/>
                  </a:cubicBezTo>
                  <a:cubicBezTo>
                    <a:pt x="455" y="581"/>
                    <a:pt x="581" y="455"/>
                    <a:pt x="581" y="300"/>
                  </a:cubicBezTo>
                  <a:cubicBezTo>
                    <a:pt x="581" y="144"/>
                    <a:pt x="455" y="18"/>
                    <a:pt x="299" y="18"/>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7" name="Freeform 39"/>
            <p:cNvSpPr>
              <a:spLocks noEditPoints="1"/>
            </p:cNvSpPr>
            <p:nvPr/>
          </p:nvSpPr>
          <p:spPr bwMode="auto">
            <a:xfrm>
              <a:off x="10071139" y="4953498"/>
              <a:ext cx="1028856" cy="1028856"/>
            </a:xfrm>
            <a:custGeom>
              <a:avLst/>
              <a:gdLst>
                <a:gd name="T0" fmla="*/ 355 w 711"/>
                <a:gd name="T1" fmla="*/ 711 h 711"/>
                <a:gd name="T2" fmla="*/ 0 w 711"/>
                <a:gd name="T3" fmla="*/ 356 h 711"/>
                <a:gd name="T4" fmla="*/ 355 w 711"/>
                <a:gd name="T5" fmla="*/ 0 h 711"/>
                <a:gd name="T6" fmla="*/ 711 w 711"/>
                <a:gd name="T7" fmla="*/ 356 h 711"/>
                <a:gd name="T8" fmla="*/ 355 w 711"/>
                <a:gd name="T9" fmla="*/ 711 h 711"/>
                <a:gd name="T10" fmla="*/ 355 w 711"/>
                <a:gd name="T11" fmla="*/ 22 h 711"/>
                <a:gd name="T12" fmla="*/ 21 w 711"/>
                <a:gd name="T13" fmla="*/ 356 h 711"/>
                <a:gd name="T14" fmla="*/ 355 w 711"/>
                <a:gd name="T15" fmla="*/ 690 h 711"/>
                <a:gd name="T16" fmla="*/ 689 w 711"/>
                <a:gd name="T17" fmla="*/ 356 h 711"/>
                <a:gd name="T18" fmla="*/ 355 w 711"/>
                <a:gd name="T19" fmla="*/ 22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355" y="711"/>
                  </a:moveTo>
                  <a:cubicBezTo>
                    <a:pt x="159" y="711"/>
                    <a:pt x="0" y="552"/>
                    <a:pt x="0" y="356"/>
                  </a:cubicBezTo>
                  <a:cubicBezTo>
                    <a:pt x="0" y="160"/>
                    <a:pt x="159" y="0"/>
                    <a:pt x="355" y="0"/>
                  </a:cubicBezTo>
                  <a:cubicBezTo>
                    <a:pt x="551" y="0"/>
                    <a:pt x="711" y="160"/>
                    <a:pt x="711" y="356"/>
                  </a:cubicBezTo>
                  <a:cubicBezTo>
                    <a:pt x="711" y="552"/>
                    <a:pt x="551" y="711"/>
                    <a:pt x="355" y="711"/>
                  </a:cubicBezTo>
                  <a:close/>
                  <a:moveTo>
                    <a:pt x="355" y="22"/>
                  </a:moveTo>
                  <a:cubicBezTo>
                    <a:pt x="171" y="22"/>
                    <a:pt x="21" y="171"/>
                    <a:pt x="21" y="356"/>
                  </a:cubicBezTo>
                  <a:cubicBezTo>
                    <a:pt x="21" y="540"/>
                    <a:pt x="171" y="690"/>
                    <a:pt x="355" y="690"/>
                  </a:cubicBezTo>
                  <a:cubicBezTo>
                    <a:pt x="540" y="690"/>
                    <a:pt x="689" y="540"/>
                    <a:pt x="689" y="356"/>
                  </a:cubicBezTo>
                  <a:cubicBezTo>
                    <a:pt x="689" y="171"/>
                    <a:pt x="540" y="22"/>
                    <a:pt x="355" y="22"/>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8" name="Freeform 40"/>
            <p:cNvSpPr/>
            <p:nvPr/>
          </p:nvSpPr>
          <p:spPr bwMode="auto">
            <a:xfrm>
              <a:off x="10266383" y="5176284"/>
              <a:ext cx="493924" cy="351317"/>
            </a:xfrm>
            <a:custGeom>
              <a:avLst/>
              <a:gdLst>
                <a:gd name="T0" fmla="*/ 24 w 807"/>
                <a:gd name="T1" fmla="*/ 567 h 574"/>
                <a:gd name="T2" fmla="*/ 0 w 807"/>
                <a:gd name="T3" fmla="*/ 452 h 574"/>
                <a:gd name="T4" fmla="*/ 22 w 807"/>
                <a:gd name="T5" fmla="*/ 23 h 574"/>
                <a:gd name="T6" fmla="*/ 104 w 807"/>
                <a:gd name="T7" fmla="*/ 5 h 574"/>
                <a:gd name="T8" fmla="*/ 766 w 807"/>
                <a:gd name="T9" fmla="*/ 0 h 574"/>
                <a:gd name="T10" fmla="*/ 807 w 807"/>
                <a:gd name="T11" fmla="*/ 66 h 574"/>
                <a:gd name="T12" fmla="*/ 797 w 807"/>
                <a:gd name="T13" fmla="*/ 522 h 574"/>
                <a:gd name="T14" fmla="*/ 755 w 807"/>
                <a:gd name="T15" fmla="*/ 574 h 574"/>
                <a:gd name="T16" fmla="*/ 24 w 807"/>
                <a:gd name="T17" fmla="*/ 567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574">
                  <a:moveTo>
                    <a:pt x="24" y="567"/>
                  </a:moveTo>
                  <a:lnTo>
                    <a:pt x="0" y="452"/>
                  </a:lnTo>
                  <a:lnTo>
                    <a:pt x="22" y="23"/>
                  </a:lnTo>
                  <a:lnTo>
                    <a:pt x="104" y="5"/>
                  </a:lnTo>
                  <a:lnTo>
                    <a:pt x="766" y="0"/>
                  </a:lnTo>
                  <a:lnTo>
                    <a:pt x="807" y="66"/>
                  </a:lnTo>
                  <a:lnTo>
                    <a:pt x="797" y="522"/>
                  </a:lnTo>
                  <a:lnTo>
                    <a:pt x="755" y="574"/>
                  </a:lnTo>
                  <a:lnTo>
                    <a:pt x="24" y="567"/>
                  </a:lnTo>
                  <a:close/>
                </a:path>
              </a:pathLst>
            </a:custGeom>
            <a:solidFill>
              <a:schemeClr val="accent2">
                <a:lumMod val="60000"/>
                <a:lumOff val="40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59" name="Freeform 41"/>
            <p:cNvSpPr/>
            <p:nvPr/>
          </p:nvSpPr>
          <p:spPr bwMode="auto">
            <a:xfrm>
              <a:off x="10266383" y="5176284"/>
              <a:ext cx="493924" cy="351317"/>
            </a:xfrm>
            <a:custGeom>
              <a:avLst/>
              <a:gdLst>
                <a:gd name="T0" fmla="*/ 24 w 807"/>
                <a:gd name="T1" fmla="*/ 567 h 574"/>
                <a:gd name="T2" fmla="*/ 0 w 807"/>
                <a:gd name="T3" fmla="*/ 452 h 574"/>
                <a:gd name="T4" fmla="*/ 22 w 807"/>
                <a:gd name="T5" fmla="*/ 23 h 574"/>
                <a:gd name="T6" fmla="*/ 104 w 807"/>
                <a:gd name="T7" fmla="*/ 5 h 574"/>
                <a:gd name="T8" fmla="*/ 766 w 807"/>
                <a:gd name="T9" fmla="*/ 0 h 574"/>
                <a:gd name="T10" fmla="*/ 807 w 807"/>
                <a:gd name="T11" fmla="*/ 66 h 574"/>
                <a:gd name="T12" fmla="*/ 797 w 807"/>
                <a:gd name="T13" fmla="*/ 522 h 574"/>
                <a:gd name="T14" fmla="*/ 755 w 807"/>
                <a:gd name="T15" fmla="*/ 574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7" h="574">
                  <a:moveTo>
                    <a:pt x="24" y="567"/>
                  </a:moveTo>
                  <a:lnTo>
                    <a:pt x="0" y="452"/>
                  </a:lnTo>
                  <a:lnTo>
                    <a:pt x="22" y="23"/>
                  </a:lnTo>
                  <a:lnTo>
                    <a:pt x="104" y="5"/>
                  </a:lnTo>
                  <a:lnTo>
                    <a:pt x="766" y="0"/>
                  </a:lnTo>
                  <a:lnTo>
                    <a:pt x="807" y="66"/>
                  </a:lnTo>
                  <a:lnTo>
                    <a:pt x="797" y="522"/>
                  </a:lnTo>
                  <a:lnTo>
                    <a:pt x="755" y="5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0" name="Freeform 42"/>
            <p:cNvSpPr>
              <a:spLocks noEditPoints="1"/>
            </p:cNvSpPr>
            <p:nvPr/>
          </p:nvSpPr>
          <p:spPr bwMode="auto">
            <a:xfrm>
              <a:off x="10254754" y="5163431"/>
              <a:ext cx="519630" cy="422314"/>
            </a:xfrm>
            <a:custGeom>
              <a:avLst/>
              <a:gdLst>
                <a:gd name="T0" fmla="*/ 332 w 359"/>
                <a:gd name="T1" fmla="*/ 0 h 292"/>
                <a:gd name="T2" fmla="*/ 27 w 359"/>
                <a:gd name="T3" fmla="*/ 0 h 292"/>
                <a:gd name="T4" fmla="*/ 0 w 359"/>
                <a:gd name="T5" fmla="*/ 27 h 292"/>
                <a:gd name="T6" fmla="*/ 0 w 359"/>
                <a:gd name="T7" fmla="*/ 234 h 292"/>
                <a:gd name="T8" fmla="*/ 27 w 359"/>
                <a:gd name="T9" fmla="*/ 261 h 292"/>
                <a:gd name="T10" fmla="*/ 147 w 359"/>
                <a:gd name="T11" fmla="*/ 261 h 292"/>
                <a:gd name="T12" fmla="*/ 147 w 359"/>
                <a:gd name="T13" fmla="*/ 279 h 292"/>
                <a:gd name="T14" fmla="*/ 33 w 359"/>
                <a:gd name="T15" fmla="*/ 279 h 292"/>
                <a:gd name="T16" fmla="*/ 27 w 359"/>
                <a:gd name="T17" fmla="*/ 286 h 292"/>
                <a:gd name="T18" fmla="*/ 33 w 359"/>
                <a:gd name="T19" fmla="*/ 292 h 292"/>
                <a:gd name="T20" fmla="*/ 327 w 359"/>
                <a:gd name="T21" fmla="*/ 292 h 292"/>
                <a:gd name="T22" fmla="*/ 333 w 359"/>
                <a:gd name="T23" fmla="*/ 286 h 292"/>
                <a:gd name="T24" fmla="*/ 327 w 359"/>
                <a:gd name="T25" fmla="*/ 279 h 292"/>
                <a:gd name="T26" fmla="*/ 226 w 359"/>
                <a:gd name="T27" fmla="*/ 279 h 292"/>
                <a:gd name="T28" fmla="*/ 226 w 359"/>
                <a:gd name="T29" fmla="*/ 261 h 292"/>
                <a:gd name="T30" fmla="*/ 332 w 359"/>
                <a:gd name="T31" fmla="*/ 261 h 292"/>
                <a:gd name="T32" fmla="*/ 359 w 359"/>
                <a:gd name="T33" fmla="*/ 234 h 292"/>
                <a:gd name="T34" fmla="*/ 359 w 359"/>
                <a:gd name="T35" fmla="*/ 27 h 292"/>
                <a:gd name="T36" fmla="*/ 332 w 359"/>
                <a:gd name="T37" fmla="*/ 0 h 292"/>
                <a:gd name="T38" fmla="*/ 340 w 359"/>
                <a:gd name="T39" fmla="*/ 215 h 292"/>
                <a:gd name="T40" fmla="*/ 316 w 359"/>
                <a:gd name="T41" fmla="*/ 238 h 292"/>
                <a:gd name="T42" fmla="*/ 45 w 359"/>
                <a:gd name="T43" fmla="*/ 238 h 292"/>
                <a:gd name="T44" fmla="*/ 21 w 359"/>
                <a:gd name="T45" fmla="*/ 215 h 292"/>
                <a:gd name="T46" fmla="*/ 21 w 359"/>
                <a:gd name="T47" fmla="*/ 40 h 292"/>
                <a:gd name="T48" fmla="*/ 45 w 359"/>
                <a:gd name="T49" fmla="*/ 17 h 292"/>
                <a:gd name="T50" fmla="*/ 316 w 359"/>
                <a:gd name="T51" fmla="*/ 17 h 292"/>
                <a:gd name="T52" fmla="*/ 340 w 359"/>
                <a:gd name="T53" fmla="*/ 40 h 292"/>
                <a:gd name="T54" fmla="*/ 340 w 359"/>
                <a:gd name="T55" fmla="*/ 2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 h="292">
                  <a:moveTo>
                    <a:pt x="332" y="0"/>
                  </a:moveTo>
                  <a:cubicBezTo>
                    <a:pt x="27" y="0"/>
                    <a:pt x="27" y="0"/>
                    <a:pt x="27" y="0"/>
                  </a:cubicBezTo>
                  <a:cubicBezTo>
                    <a:pt x="12" y="0"/>
                    <a:pt x="0" y="12"/>
                    <a:pt x="0" y="27"/>
                  </a:cubicBezTo>
                  <a:cubicBezTo>
                    <a:pt x="0" y="234"/>
                    <a:pt x="0" y="234"/>
                    <a:pt x="0" y="234"/>
                  </a:cubicBezTo>
                  <a:cubicBezTo>
                    <a:pt x="0" y="249"/>
                    <a:pt x="12" y="261"/>
                    <a:pt x="27" y="261"/>
                  </a:cubicBezTo>
                  <a:cubicBezTo>
                    <a:pt x="147" y="261"/>
                    <a:pt x="147" y="261"/>
                    <a:pt x="147" y="261"/>
                  </a:cubicBezTo>
                  <a:cubicBezTo>
                    <a:pt x="147" y="279"/>
                    <a:pt x="147" y="279"/>
                    <a:pt x="147" y="279"/>
                  </a:cubicBezTo>
                  <a:cubicBezTo>
                    <a:pt x="33" y="279"/>
                    <a:pt x="33" y="279"/>
                    <a:pt x="33" y="279"/>
                  </a:cubicBezTo>
                  <a:cubicBezTo>
                    <a:pt x="30" y="279"/>
                    <a:pt x="27" y="282"/>
                    <a:pt x="27" y="286"/>
                  </a:cubicBezTo>
                  <a:cubicBezTo>
                    <a:pt x="27" y="289"/>
                    <a:pt x="30" y="292"/>
                    <a:pt x="33" y="292"/>
                  </a:cubicBezTo>
                  <a:cubicBezTo>
                    <a:pt x="327" y="292"/>
                    <a:pt x="327" y="292"/>
                    <a:pt x="327" y="292"/>
                  </a:cubicBezTo>
                  <a:cubicBezTo>
                    <a:pt x="330" y="292"/>
                    <a:pt x="333" y="289"/>
                    <a:pt x="333" y="286"/>
                  </a:cubicBezTo>
                  <a:cubicBezTo>
                    <a:pt x="333" y="282"/>
                    <a:pt x="330" y="279"/>
                    <a:pt x="327" y="279"/>
                  </a:cubicBezTo>
                  <a:cubicBezTo>
                    <a:pt x="226" y="279"/>
                    <a:pt x="226" y="279"/>
                    <a:pt x="226" y="279"/>
                  </a:cubicBezTo>
                  <a:cubicBezTo>
                    <a:pt x="226" y="261"/>
                    <a:pt x="226" y="261"/>
                    <a:pt x="226" y="261"/>
                  </a:cubicBezTo>
                  <a:cubicBezTo>
                    <a:pt x="332" y="261"/>
                    <a:pt x="332" y="261"/>
                    <a:pt x="332" y="261"/>
                  </a:cubicBezTo>
                  <a:cubicBezTo>
                    <a:pt x="347" y="261"/>
                    <a:pt x="359" y="249"/>
                    <a:pt x="359" y="234"/>
                  </a:cubicBezTo>
                  <a:cubicBezTo>
                    <a:pt x="359" y="27"/>
                    <a:pt x="359" y="27"/>
                    <a:pt x="359" y="27"/>
                  </a:cubicBezTo>
                  <a:cubicBezTo>
                    <a:pt x="359" y="12"/>
                    <a:pt x="347" y="0"/>
                    <a:pt x="332" y="0"/>
                  </a:cubicBezTo>
                  <a:close/>
                  <a:moveTo>
                    <a:pt x="340" y="215"/>
                  </a:moveTo>
                  <a:cubicBezTo>
                    <a:pt x="340" y="228"/>
                    <a:pt x="329" y="238"/>
                    <a:pt x="316" y="238"/>
                  </a:cubicBezTo>
                  <a:cubicBezTo>
                    <a:pt x="45" y="238"/>
                    <a:pt x="45" y="238"/>
                    <a:pt x="45" y="238"/>
                  </a:cubicBezTo>
                  <a:cubicBezTo>
                    <a:pt x="31" y="238"/>
                    <a:pt x="21" y="228"/>
                    <a:pt x="21" y="215"/>
                  </a:cubicBezTo>
                  <a:cubicBezTo>
                    <a:pt x="21" y="40"/>
                    <a:pt x="21" y="40"/>
                    <a:pt x="21" y="40"/>
                  </a:cubicBezTo>
                  <a:cubicBezTo>
                    <a:pt x="21" y="27"/>
                    <a:pt x="31" y="17"/>
                    <a:pt x="45" y="17"/>
                  </a:cubicBezTo>
                  <a:cubicBezTo>
                    <a:pt x="316" y="17"/>
                    <a:pt x="316" y="17"/>
                    <a:pt x="316" y="17"/>
                  </a:cubicBezTo>
                  <a:cubicBezTo>
                    <a:pt x="329" y="17"/>
                    <a:pt x="340" y="27"/>
                    <a:pt x="340" y="40"/>
                  </a:cubicBezTo>
                  <a:lnTo>
                    <a:pt x="340" y="215"/>
                  </a:ln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1" name="Oval 43"/>
            <p:cNvSpPr>
              <a:spLocks noChangeArrowheads="1"/>
            </p:cNvSpPr>
            <p:nvPr/>
          </p:nvSpPr>
          <p:spPr bwMode="auto">
            <a:xfrm>
              <a:off x="10762755" y="5612064"/>
              <a:ext cx="101600" cy="97928"/>
            </a:xfrm>
            <a:prstGeom prst="ellipse">
              <a:avLst/>
            </a:prstGeom>
            <a:solidFill>
              <a:srgbClr val="B5E3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2" name="Freeform 44"/>
            <p:cNvSpPr/>
            <p:nvPr/>
          </p:nvSpPr>
          <p:spPr bwMode="auto">
            <a:xfrm>
              <a:off x="10712567" y="5372752"/>
              <a:ext cx="181779" cy="145056"/>
            </a:xfrm>
            <a:custGeom>
              <a:avLst/>
              <a:gdLst>
                <a:gd name="T0" fmla="*/ 4 w 297"/>
                <a:gd name="T1" fmla="*/ 237 h 237"/>
                <a:gd name="T2" fmla="*/ 0 w 297"/>
                <a:gd name="T3" fmla="*/ 0 h 237"/>
                <a:gd name="T4" fmla="*/ 295 w 297"/>
                <a:gd name="T5" fmla="*/ 8 h 237"/>
                <a:gd name="T6" fmla="*/ 297 w 297"/>
                <a:gd name="T7" fmla="*/ 237 h 237"/>
                <a:gd name="T8" fmla="*/ 4 w 297"/>
                <a:gd name="T9" fmla="*/ 237 h 237"/>
              </a:gdLst>
              <a:ahLst/>
              <a:cxnLst>
                <a:cxn ang="0">
                  <a:pos x="T0" y="T1"/>
                </a:cxn>
                <a:cxn ang="0">
                  <a:pos x="T2" y="T3"/>
                </a:cxn>
                <a:cxn ang="0">
                  <a:pos x="T4" y="T5"/>
                </a:cxn>
                <a:cxn ang="0">
                  <a:pos x="T6" y="T7"/>
                </a:cxn>
                <a:cxn ang="0">
                  <a:pos x="T8" y="T9"/>
                </a:cxn>
              </a:cxnLst>
              <a:rect l="0" t="0" r="r" b="b"/>
              <a:pathLst>
                <a:path w="297" h="237">
                  <a:moveTo>
                    <a:pt x="4" y="237"/>
                  </a:moveTo>
                  <a:lnTo>
                    <a:pt x="0" y="0"/>
                  </a:lnTo>
                  <a:lnTo>
                    <a:pt x="295" y="8"/>
                  </a:lnTo>
                  <a:lnTo>
                    <a:pt x="297" y="237"/>
                  </a:lnTo>
                  <a:lnTo>
                    <a:pt x="4" y="237"/>
                  </a:lnTo>
                  <a:close/>
                </a:path>
              </a:pathLst>
            </a:custGeom>
            <a:solidFill>
              <a:srgbClr val="B5E3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3" name="Freeform 45"/>
            <p:cNvSpPr>
              <a:spLocks noEditPoints="1"/>
            </p:cNvSpPr>
            <p:nvPr/>
          </p:nvSpPr>
          <p:spPr bwMode="auto">
            <a:xfrm>
              <a:off x="10686249" y="5307875"/>
              <a:ext cx="238700" cy="440064"/>
            </a:xfrm>
            <a:custGeom>
              <a:avLst/>
              <a:gdLst>
                <a:gd name="T0" fmla="*/ 83 w 165"/>
                <a:gd name="T1" fmla="*/ 0 h 304"/>
                <a:gd name="T2" fmla="*/ 0 w 165"/>
                <a:gd name="T3" fmla="*/ 69 h 304"/>
                <a:gd name="T4" fmla="*/ 0 w 165"/>
                <a:gd name="T5" fmla="*/ 236 h 304"/>
                <a:gd name="T6" fmla="*/ 83 w 165"/>
                <a:gd name="T7" fmla="*/ 304 h 304"/>
                <a:gd name="T8" fmla="*/ 165 w 165"/>
                <a:gd name="T9" fmla="*/ 236 h 304"/>
                <a:gd name="T10" fmla="*/ 165 w 165"/>
                <a:gd name="T11" fmla="*/ 69 h 304"/>
                <a:gd name="T12" fmla="*/ 83 w 165"/>
                <a:gd name="T13" fmla="*/ 0 h 304"/>
                <a:gd name="T14" fmla="*/ 85 w 165"/>
                <a:gd name="T15" fmla="*/ 265 h 304"/>
                <a:gd name="T16" fmla="*/ 65 w 165"/>
                <a:gd name="T17" fmla="*/ 245 h 304"/>
                <a:gd name="T18" fmla="*/ 85 w 165"/>
                <a:gd name="T19" fmla="*/ 225 h 304"/>
                <a:gd name="T20" fmla="*/ 105 w 165"/>
                <a:gd name="T21" fmla="*/ 245 h 304"/>
                <a:gd name="T22" fmla="*/ 85 w 165"/>
                <a:gd name="T23" fmla="*/ 265 h 304"/>
                <a:gd name="T24" fmla="*/ 129 w 165"/>
                <a:gd name="T25" fmla="*/ 124 h 304"/>
                <a:gd name="T26" fmla="*/ 38 w 165"/>
                <a:gd name="T27" fmla="*/ 124 h 304"/>
                <a:gd name="T28" fmla="*/ 31 w 165"/>
                <a:gd name="T29" fmla="*/ 117 h 304"/>
                <a:gd name="T30" fmla="*/ 38 w 165"/>
                <a:gd name="T31" fmla="*/ 110 h 304"/>
                <a:gd name="T32" fmla="*/ 129 w 165"/>
                <a:gd name="T33" fmla="*/ 110 h 304"/>
                <a:gd name="T34" fmla="*/ 136 w 165"/>
                <a:gd name="T35" fmla="*/ 117 h 304"/>
                <a:gd name="T36" fmla="*/ 129 w 165"/>
                <a:gd name="T37" fmla="*/ 124 h 304"/>
                <a:gd name="T38" fmla="*/ 129 w 165"/>
                <a:gd name="T39" fmla="*/ 75 h 304"/>
                <a:gd name="T40" fmla="*/ 38 w 165"/>
                <a:gd name="T41" fmla="*/ 75 h 304"/>
                <a:gd name="T42" fmla="*/ 31 w 165"/>
                <a:gd name="T43" fmla="*/ 68 h 304"/>
                <a:gd name="T44" fmla="*/ 38 w 165"/>
                <a:gd name="T45" fmla="*/ 61 h 304"/>
                <a:gd name="T46" fmla="*/ 129 w 165"/>
                <a:gd name="T47" fmla="*/ 61 h 304"/>
                <a:gd name="T48" fmla="*/ 136 w 165"/>
                <a:gd name="T49" fmla="*/ 68 h 304"/>
                <a:gd name="T50" fmla="*/ 129 w 165"/>
                <a:gd name="T51" fmla="*/ 7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304">
                  <a:moveTo>
                    <a:pt x="83" y="0"/>
                  </a:moveTo>
                  <a:cubicBezTo>
                    <a:pt x="37" y="0"/>
                    <a:pt x="3" y="8"/>
                    <a:pt x="0" y="69"/>
                  </a:cubicBezTo>
                  <a:cubicBezTo>
                    <a:pt x="0" y="236"/>
                    <a:pt x="0" y="236"/>
                    <a:pt x="0" y="236"/>
                  </a:cubicBezTo>
                  <a:cubicBezTo>
                    <a:pt x="2" y="299"/>
                    <a:pt x="37" y="304"/>
                    <a:pt x="83" y="304"/>
                  </a:cubicBezTo>
                  <a:cubicBezTo>
                    <a:pt x="128" y="304"/>
                    <a:pt x="165" y="296"/>
                    <a:pt x="165" y="236"/>
                  </a:cubicBezTo>
                  <a:cubicBezTo>
                    <a:pt x="165" y="69"/>
                    <a:pt x="165" y="69"/>
                    <a:pt x="165" y="69"/>
                  </a:cubicBezTo>
                  <a:cubicBezTo>
                    <a:pt x="164" y="15"/>
                    <a:pt x="128" y="0"/>
                    <a:pt x="83" y="0"/>
                  </a:cubicBezTo>
                  <a:close/>
                  <a:moveTo>
                    <a:pt x="85" y="265"/>
                  </a:moveTo>
                  <a:cubicBezTo>
                    <a:pt x="74" y="265"/>
                    <a:pt x="65" y="256"/>
                    <a:pt x="65" y="245"/>
                  </a:cubicBezTo>
                  <a:cubicBezTo>
                    <a:pt x="65" y="234"/>
                    <a:pt x="74" y="225"/>
                    <a:pt x="85" y="225"/>
                  </a:cubicBezTo>
                  <a:cubicBezTo>
                    <a:pt x="96" y="225"/>
                    <a:pt x="105" y="234"/>
                    <a:pt x="105" y="245"/>
                  </a:cubicBezTo>
                  <a:cubicBezTo>
                    <a:pt x="105" y="256"/>
                    <a:pt x="96" y="265"/>
                    <a:pt x="85" y="265"/>
                  </a:cubicBezTo>
                  <a:close/>
                  <a:moveTo>
                    <a:pt x="129" y="124"/>
                  </a:moveTo>
                  <a:cubicBezTo>
                    <a:pt x="38" y="124"/>
                    <a:pt x="38" y="124"/>
                    <a:pt x="38" y="124"/>
                  </a:cubicBezTo>
                  <a:cubicBezTo>
                    <a:pt x="34" y="124"/>
                    <a:pt x="31" y="121"/>
                    <a:pt x="31" y="117"/>
                  </a:cubicBezTo>
                  <a:cubicBezTo>
                    <a:pt x="31" y="113"/>
                    <a:pt x="34" y="110"/>
                    <a:pt x="38" y="110"/>
                  </a:cubicBezTo>
                  <a:cubicBezTo>
                    <a:pt x="129" y="110"/>
                    <a:pt x="129" y="110"/>
                    <a:pt x="129" y="110"/>
                  </a:cubicBezTo>
                  <a:cubicBezTo>
                    <a:pt x="133" y="110"/>
                    <a:pt x="136" y="113"/>
                    <a:pt x="136" y="117"/>
                  </a:cubicBezTo>
                  <a:cubicBezTo>
                    <a:pt x="136" y="121"/>
                    <a:pt x="133" y="124"/>
                    <a:pt x="129" y="124"/>
                  </a:cubicBezTo>
                  <a:close/>
                  <a:moveTo>
                    <a:pt x="129" y="75"/>
                  </a:moveTo>
                  <a:cubicBezTo>
                    <a:pt x="38" y="75"/>
                    <a:pt x="38" y="75"/>
                    <a:pt x="38" y="75"/>
                  </a:cubicBezTo>
                  <a:cubicBezTo>
                    <a:pt x="34" y="75"/>
                    <a:pt x="31" y="72"/>
                    <a:pt x="31" y="68"/>
                  </a:cubicBezTo>
                  <a:cubicBezTo>
                    <a:pt x="31" y="64"/>
                    <a:pt x="34" y="61"/>
                    <a:pt x="38" y="61"/>
                  </a:cubicBezTo>
                  <a:cubicBezTo>
                    <a:pt x="129" y="61"/>
                    <a:pt x="129" y="61"/>
                    <a:pt x="129" y="61"/>
                  </a:cubicBezTo>
                  <a:cubicBezTo>
                    <a:pt x="133" y="61"/>
                    <a:pt x="136" y="64"/>
                    <a:pt x="136" y="68"/>
                  </a:cubicBezTo>
                  <a:cubicBezTo>
                    <a:pt x="136" y="72"/>
                    <a:pt x="133" y="75"/>
                    <a:pt x="129" y="75"/>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4" name="Freeform 46"/>
            <p:cNvSpPr/>
            <p:nvPr/>
          </p:nvSpPr>
          <p:spPr bwMode="auto">
            <a:xfrm>
              <a:off x="8761964" y="3117960"/>
              <a:ext cx="61817" cy="60593"/>
            </a:xfrm>
            <a:custGeom>
              <a:avLst/>
              <a:gdLst>
                <a:gd name="T0" fmla="*/ 38 w 43"/>
                <a:gd name="T1" fmla="*/ 29 h 42"/>
                <a:gd name="T2" fmla="*/ 29 w 43"/>
                <a:gd name="T3" fmla="*/ 4 h 42"/>
                <a:gd name="T4" fmla="*/ 4 w 43"/>
                <a:gd name="T5" fmla="*/ 14 h 42"/>
                <a:gd name="T6" fmla="*/ 14 w 43"/>
                <a:gd name="T7" fmla="*/ 38 h 42"/>
                <a:gd name="T8" fmla="*/ 38 w 43"/>
                <a:gd name="T9" fmla="*/ 29 h 42"/>
              </a:gdLst>
              <a:ahLst/>
              <a:cxnLst>
                <a:cxn ang="0">
                  <a:pos x="T0" y="T1"/>
                </a:cxn>
                <a:cxn ang="0">
                  <a:pos x="T2" y="T3"/>
                </a:cxn>
                <a:cxn ang="0">
                  <a:pos x="T4" y="T5"/>
                </a:cxn>
                <a:cxn ang="0">
                  <a:pos x="T6" y="T7"/>
                </a:cxn>
                <a:cxn ang="0">
                  <a:pos x="T8" y="T9"/>
                </a:cxn>
              </a:cxnLst>
              <a:rect l="0" t="0" r="r" b="b"/>
              <a:pathLst>
                <a:path w="43" h="42">
                  <a:moveTo>
                    <a:pt x="38" y="29"/>
                  </a:moveTo>
                  <a:cubicBezTo>
                    <a:pt x="43" y="20"/>
                    <a:pt x="38" y="9"/>
                    <a:pt x="29" y="4"/>
                  </a:cubicBezTo>
                  <a:cubicBezTo>
                    <a:pt x="20" y="0"/>
                    <a:pt x="9" y="4"/>
                    <a:pt x="4" y="14"/>
                  </a:cubicBezTo>
                  <a:cubicBezTo>
                    <a:pt x="0" y="23"/>
                    <a:pt x="4" y="34"/>
                    <a:pt x="14"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5" name="Freeform 47"/>
            <p:cNvSpPr/>
            <p:nvPr/>
          </p:nvSpPr>
          <p:spPr bwMode="auto">
            <a:xfrm>
              <a:off x="8671992" y="3077565"/>
              <a:ext cx="60593" cy="60593"/>
            </a:xfrm>
            <a:custGeom>
              <a:avLst/>
              <a:gdLst>
                <a:gd name="T0" fmla="*/ 38 w 42"/>
                <a:gd name="T1" fmla="*/ 29 h 42"/>
                <a:gd name="T2" fmla="*/ 28 w 42"/>
                <a:gd name="T3" fmla="*/ 4 h 42"/>
                <a:gd name="T4" fmla="*/ 4 w 42"/>
                <a:gd name="T5" fmla="*/ 13 h 42"/>
                <a:gd name="T6" fmla="*/ 13 w 42"/>
                <a:gd name="T7" fmla="*/ 38 h 42"/>
                <a:gd name="T8" fmla="*/ 38 w 42"/>
                <a:gd name="T9" fmla="*/ 29 h 42"/>
              </a:gdLst>
              <a:ahLst/>
              <a:cxnLst>
                <a:cxn ang="0">
                  <a:pos x="T0" y="T1"/>
                </a:cxn>
                <a:cxn ang="0">
                  <a:pos x="T2" y="T3"/>
                </a:cxn>
                <a:cxn ang="0">
                  <a:pos x="T4" y="T5"/>
                </a:cxn>
                <a:cxn ang="0">
                  <a:pos x="T6" y="T7"/>
                </a:cxn>
                <a:cxn ang="0">
                  <a:pos x="T8" y="T9"/>
                </a:cxn>
              </a:cxnLst>
              <a:rect l="0" t="0" r="r" b="b"/>
              <a:pathLst>
                <a:path w="42" h="42">
                  <a:moveTo>
                    <a:pt x="38" y="29"/>
                  </a:moveTo>
                  <a:cubicBezTo>
                    <a:pt x="42" y="19"/>
                    <a:pt x="38" y="8"/>
                    <a:pt x="28" y="4"/>
                  </a:cubicBezTo>
                  <a:cubicBezTo>
                    <a:pt x="19" y="0"/>
                    <a:pt x="8" y="4"/>
                    <a:pt x="4" y="13"/>
                  </a:cubicBezTo>
                  <a:cubicBezTo>
                    <a:pt x="0" y="23"/>
                    <a:pt x="4" y="34"/>
                    <a:pt x="13" y="38"/>
                  </a:cubicBezTo>
                  <a:cubicBezTo>
                    <a:pt x="22"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6" name="Freeform 48"/>
            <p:cNvSpPr/>
            <p:nvPr/>
          </p:nvSpPr>
          <p:spPr bwMode="auto">
            <a:xfrm>
              <a:off x="8580797" y="3035333"/>
              <a:ext cx="60593" cy="62429"/>
            </a:xfrm>
            <a:custGeom>
              <a:avLst/>
              <a:gdLst>
                <a:gd name="T0" fmla="*/ 38 w 42"/>
                <a:gd name="T1" fmla="*/ 29 h 43"/>
                <a:gd name="T2" fmla="*/ 29 w 42"/>
                <a:gd name="T3" fmla="*/ 5 h 43"/>
                <a:gd name="T4" fmla="*/ 4 w 42"/>
                <a:gd name="T5" fmla="*/ 14 h 43"/>
                <a:gd name="T6" fmla="*/ 14 w 42"/>
                <a:gd name="T7" fmla="*/ 39 h 43"/>
                <a:gd name="T8" fmla="*/ 38 w 42"/>
                <a:gd name="T9" fmla="*/ 29 h 43"/>
              </a:gdLst>
              <a:ahLst/>
              <a:cxnLst>
                <a:cxn ang="0">
                  <a:pos x="T0" y="T1"/>
                </a:cxn>
                <a:cxn ang="0">
                  <a:pos x="T2" y="T3"/>
                </a:cxn>
                <a:cxn ang="0">
                  <a:pos x="T4" y="T5"/>
                </a:cxn>
                <a:cxn ang="0">
                  <a:pos x="T6" y="T7"/>
                </a:cxn>
                <a:cxn ang="0">
                  <a:pos x="T8" y="T9"/>
                </a:cxn>
              </a:cxnLst>
              <a:rect l="0" t="0" r="r" b="b"/>
              <a:pathLst>
                <a:path w="42" h="43">
                  <a:moveTo>
                    <a:pt x="38" y="29"/>
                  </a:moveTo>
                  <a:cubicBezTo>
                    <a:pt x="42" y="20"/>
                    <a:pt x="38" y="9"/>
                    <a:pt x="29" y="5"/>
                  </a:cubicBezTo>
                  <a:cubicBezTo>
                    <a:pt x="20" y="0"/>
                    <a:pt x="9" y="5"/>
                    <a:pt x="4" y="14"/>
                  </a:cubicBezTo>
                  <a:cubicBezTo>
                    <a:pt x="0" y="23"/>
                    <a:pt x="4" y="34"/>
                    <a:pt x="14" y="39"/>
                  </a:cubicBezTo>
                  <a:cubicBezTo>
                    <a:pt x="23" y="43"/>
                    <a:pt x="34" y="39"/>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7" name="Freeform 49"/>
            <p:cNvSpPr/>
            <p:nvPr/>
          </p:nvSpPr>
          <p:spPr bwMode="auto">
            <a:xfrm>
              <a:off x="8489602" y="2994938"/>
              <a:ext cx="62429" cy="60593"/>
            </a:xfrm>
            <a:custGeom>
              <a:avLst/>
              <a:gdLst>
                <a:gd name="T0" fmla="*/ 39 w 43"/>
                <a:gd name="T1" fmla="*/ 29 h 42"/>
                <a:gd name="T2" fmla="*/ 29 w 43"/>
                <a:gd name="T3" fmla="*/ 4 h 42"/>
                <a:gd name="T4" fmla="*/ 5 w 43"/>
                <a:gd name="T5" fmla="*/ 14 h 42"/>
                <a:gd name="T6" fmla="*/ 14 w 43"/>
                <a:gd name="T7" fmla="*/ 38 h 42"/>
                <a:gd name="T8" fmla="*/ 39 w 43"/>
                <a:gd name="T9" fmla="*/ 29 h 42"/>
              </a:gdLst>
              <a:ahLst/>
              <a:cxnLst>
                <a:cxn ang="0">
                  <a:pos x="T0" y="T1"/>
                </a:cxn>
                <a:cxn ang="0">
                  <a:pos x="T2" y="T3"/>
                </a:cxn>
                <a:cxn ang="0">
                  <a:pos x="T4" y="T5"/>
                </a:cxn>
                <a:cxn ang="0">
                  <a:pos x="T6" y="T7"/>
                </a:cxn>
                <a:cxn ang="0">
                  <a:pos x="T8" y="T9"/>
                </a:cxn>
              </a:cxnLst>
              <a:rect l="0" t="0" r="r" b="b"/>
              <a:pathLst>
                <a:path w="43" h="42">
                  <a:moveTo>
                    <a:pt x="39" y="29"/>
                  </a:moveTo>
                  <a:cubicBezTo>
                    <a:pt x="43" y="20"/>
                    <a:pt x="39" y="9"/>
                    <a:pt x="29" y="4"/>
                  </a:cubicBezTo>
                  <a:cubicBezTo>
                    <a:pt x="20" y="0"/>
                    <a:pt x="9" y="4"/>
                    <a:pt x="5" y="14"/>
                  </a:cubicBezTo>
                  <a:cubicBezTo>
                    <a:pt x="0" y="23"/>
                    <a:pt x="5" y="34"/>
                    <a:pt x="14" y="38"/>
                  </a:cubicBezTo>
                  <a:cubicBezTo>
                    <a:pt x="23" y="42"/>
                    <a:pt x="34" y="38"/>
                    <a:pt x="39"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8" name="Freeform 50"/>
            <p:cNvSpPr/>
            <p:nvPr/>
          </p:nvSpPr>
          <p:spPr bwMode="auto">
            <a:xfrm>
              <a:off x="8400242" y="2954543"/>
              <a:ext cx="60593" cy="60593"/>
            </a:xfrm>
            <a:custGeom>
              <a:avLst/>
              <a:gdLst>
                <a:gd name="T0" fmla="*/ 38 w 42"/>
                <a:gd name="T1" fmla="*/ 29 h 42"/>
                <a:gd name="T2" fmla="*/ 29 w 42"/>
                <a:gd name="T3" fmla="*/ 4 h 42"/>
                <a:gd name="T4" fmla="*/ 4 w 42"/>
                <a:gd name="T5" fmla="*/ 13 h 42"/>
                <a:gd name="T6" fmla="*/ 13 w 42"/>
                <a:gd name="T7" fmla="*/ 38 h 42"/>
                <a:gd name="T8" fmla="*/ 38 w 42"/>
                <a:gd name="T9" fmla="*/ 29 h 42"/>
              </a:gdLst>
              <a:ahLst/>
              <a:cxnLst>
                <a:cxn ang="0">
                  <a:pos x="T0" y="T1"/>
                </a:cxn>
                <a:cxn ang="0">
                  <a:pos x="T2" y="T3"/>
                </a:cxn>
                <a:cxn ang="0">
                  <a:pos x="T4" y="T5"/>
                </a:cxn>
                <a:cxn ang="0">
                  <a:pos x="T6" y="T7"/>
                </a:cxn>
                <a:cxn ang="0">
                  <a:pos x="T8" y="T9"/>
                </a:cxn>
              </a:cxnLst>
              <a:rect l="0" t="0" r="r" b="b"/>
              <a:pathLst>
                <a:path w="42" h="42">
                  <a:moveTo>
                    <a:pt x="38" y="29"/>
                  </a:moveTo>
                  <a:cubicBezTo>
                    <a:pt x="42" y="19"/>
                    <a:pt x="38" y="8"/>
                    <a:pt x="29" y="4"/>
                  </a:cubicBezTo>
                  <a:cubicBezTo>
                    <a:pt x="19" y="0"/>
                    <a:pt x="8" y="4"/>
                    <a:pt x="4" y="13"/>
                  </a:cubicBezTo>
                  <a:cubicBezTo>
                    <a:pt x="0" y="23"/>
                    <a:pt x="4" y="34"/>
                    <a:pt x="13"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69" name="Freeform 51"/>
            <p:cNvSpPr/>
            <p:nvPr/>
          </p:nvSpPr>
          <p:spPr bwMode="auto">
            <a:xfrm>
              <a:off x="8309047" y="2912311"/>
              <a:ext cx="61817" cy="62429"/>
            </a:xfrm>
            <a:custGeom>
              <a:avLst/>
              <a:gdLst>
                <a:gd name="T0" fmla="*/ 39 w 43"/>
                <a:gd name="T1" fmla="*/ 29 h 43"/>
                <a:gd name="T2" fmla="*/ 29 w 43"/>
                <a:gd name="T3" fmla="*/ 5 h 43"/>
                <a:gd name="T4" fmla="*/ 5 w 43"/>
                <a:gd name="T5" fmla="*/ 14 h 43"/>
                <a:gd name="T6" fmla="*/ 14 w 43"/>
                <a:gd name="T7" fmla="*/ 39 h 43"/>
                <a:gd name="T8" fmla="*/ 39 w 43"/>
                <a:gd name="T9" fmla="*/ 29 h 43"/>
              </a:gdLst>
              <a:ahLst/>
              <a:cxnLst>
                <a:cxn ang="0">
                  <a:pos x="T0" y="T1"/>
                </a:cxn>
                <a:cxn ang="0">
                  <a:pos x="T2" y="T3"/>
                </a:cxn>
                <a:cxn ang="0">
                  <a:pos x="T4" y="T5"/>
                </a:cxn>
                <a:cxn ang="0">
                  <a:pos x="T6" y="T7"/>
                </a:cxn>
                <a:cxn ang="0">
                  <a:pos x="T8" y="T9"/>
                </a:cxn>
              </a:cxnLst>
              <a:rect l="0" t="0" r="r" b="b"/>
              <a:pathLst>
                <a:path w="43" h="43">
                  <a:moveTo>
                    <a:pt x="39" y="29"/>
                  </a:moveTo>
                  <a:cubicBezTo>
                    <a:pt x="43" y="20"/>
                    <a:pt x="39" y="9"/>
                    <a:pt x="29" y="5"/>
                  </a:cubicBezTo>
                  <a:cubicBezTo>
                    <a:pt x="20" y="0"/>
                    <a:pt x="9" y="5"/>
                    <a:pt x="5" y="14"/>
                  </a:cubicBezTo>
                  <a:cubicBezTo>
                    <a:pt x="0" y="23"/>
                    <a:pt x="5" y="34"/>
                    <a:pt x="14" y="39"/>
                  </a:cubicBezTo>
                  <a:cubicBezTo>
                    <a:pt x="23" y="43"/>
                    <a:pt x="34" y="39"/>
                    <a:pt x="39"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0" name="Freeform 52"/>
            <p:cNvSpPr/>
            <p:nvPr/>
          </p:nvSpPr>
          <p:spPr bwMode="auto">
            <a:xfrm>
              <a:off x="8219075" y="2871916"/>
              <a:ext cx="60593" cy="60593"/>
            </a:xfrm>
            <a:custGeom>
              <a:avLst/>
              <a:gdLst>
                <a:gd name="T0" fmla="*/ 38 w 42"/>
                <a:gd name="T1" fmla="*/ 29 h 42"/>
                <a:gd name="T2" fmla="*/ 29 w 42"/>
                <a:gd name="T3" fmla="*/ 4 h 42"/>
                <a:gd name="T4" fmla="*/ 4 w 42"/>
                <a:gd name="T5" fmla="*/ 14 h 42"/>
                <a:gd name="T6" fmla="*/ 13 w 42"/>
                <a:gd name="T7" fmla="*/ 38 h 42"/>
                <a:gd name="T8" fmla="*/ 38 w 42"/>
                <a:gd name="T9" fmla="*/ 29 h 42"/>
              </a:gdLst>
              <a:ahLst/>
              <a:cxnLst>
                <a:cxn ang="0">
                  <a:pos x="T0" y="T1"/>
                </a:cxn>
                <a:cxn ang="0">
                  <a:pos x="T2" y="T3"/>
                </a:cxn>
                <a:cxn ang="0">
                  <a:pos x="T4" y="T5"/>
                </a:cxn>
                <a:cxn ang="0">
                  <a:pos x="T6" y="T7"/>
                </a:cxn>
                <a:cxn ang="0">
                  <a:pos x="T8" y="T9"/>
                </a:cxn>
              </a:cxnLst>
              <a:rect l="0" t="0" r="r" b="b"/>
              <a:pathLst>
                <a:path w="42" h="42">
                  <a:moveTo>
                    <a:pt x="38" y="29"/>
                  </a:moveTo>
                  <a:cubicBezTo>
                    <a:pt x="42" y="20"/>
                    <a:pt x="38" y="9"/>
                    <a:pt x="29" y="4"/>
                  </a:cubicBezTo>
                  <a:cubicBezTo>
                    <a:pt x="19" y="0"/>
                    <a:pt x="8" y="4"/>
                    <a:pt x="4" y="14"/>
                  </a:cubicBezTo>
                  <a:cubicBezTo>
                    <a:pt x="0" y="23"/>
                    <a:pt x="4" y="34"/>
                    <a:pt x="13"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1" name="Freeform 53"/>
            <p:cNvSpPr/>
            <p:nvPr/>
          </p:nvSpPr>
          <p:spPr bwMode="auto">
            <a:xfrm>
              <a:off x="8127880" y="2831521"/>
              <a:ext cx="62429" cy="60593"/>
            </a:xfrm>
            <a:custGeom>
              <a:avLst/>
              <a:gdLst>
                <a:gd name="T0" fmla="*/ 39 w 43"/>
                <a:gd name="T1" fmla="*/ 29 h 42"/>
                <a:gd name="T2" fmla="*/ 29 w 43"/>
                <a:gd name="T3" fmla="*/ 4 h 42"/>
                <a:gd name="T4" fmla="*/ 5 w 43"/>
                <a:gd name="T5" fmla="*/ 13 h 42"/>
                <a:gd name="T6" fmla="*/ 14 w 43"/>
                <a:gd name="T7" fmla="*/ 38 h 42"/>
                <a:gd name="T8" fmla="*/ 39 w 43"/>
                <a:gd name="T9" fmla="*/ 29 h 42"/>
              </a:gdLst>
              <a:ahLst/>
              <a:cxnLst>
                <a:cxn ang="0">
                  <a:pos x="T0" y="T1"/>
                </a:cxn>
                <a:cxn ang="0">
                  <a:pos x="T2" y="T3"/>
                </a:cxn>
                <a:cxn ang="0">
                  <a:pos x="T4" y="T5"/>
                </a:cxn>
                <a:cxn ang="0">
                  <a:pos x="T6" y="T7"/>
                </a:cxn>
                <a:cxn ang="0">
                  <a:pos x="T8" y="T9"/>
                </a:cxn>
              </a:cxnLst>
              <a:rect l="0" t="0" r="r" b="b"/>
              <a:pathLst>
                <a:path w="43" h="42">
                  <a:moveTo>
                    <a:pt x="39" y="29"/>
                  </a:moveTo>
                  <a:cubicBezTo>
                    <a:pt x="43" y="19"/>
                    <a:pt x="39" y="8"/>
                    <a:pt x="29" y="4"/>
                  </a:cubicBezTo>
                  <a:cubicBezTo>
                    <a:pt x="20" y="0"/>
                    <a:pt x="9" y="4"/>
                    <a:pt x="5" y="13"/>
                  </a:cubicBezTo>
                  <a:cubicBezTo>
                    <a:pt x="0" y="23"/>
                    <a:pt x="4" y="34"/>
                    <a:pt x="14" y="38"/>
                  </a:cubicBezTo>
                  <a:cubicBezTo>
                    <a:pt x="23" y="42"/>
                    <a:pt x="34" y="38"/>
                    <a:pt x="39"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2" name="Freeform 54"/>
            <p:cNvSpPr/>
            <p:nvPr/>
          </p:nvSpPr>
          <p:spPr bwMode="auto">
            <a:xfrm>
              <a:off x="8037909" y="2789289"/>
              <a:ext cx="61205" cy="62429"/>
            </a:xfrm>
            <a:custGeom>
              <a:avLst/>
              <a:gdLst>
                <a:gd name="T0" fmla="*/ 38 w 42"/>
                <a:gd name="T1" fmla="*/ 29 h 43"/>
                <a:gd name="T2" fmla="*/ 29 w 42"/>
                <a:gd name="T3" fmla="*/ 5 h 43"/>
                <a:gd name="T4" fmla="*/ 4 w 42"/>
                <a:gd name="T5" fmla="*/ 14 h 43"/>
                <a:gd name="T6" fmla="*/ 13 w 42"/>
                <a:gd name="T7" fmla="*/ 39 h 43"/>
                <a:gd name="T8" fmla="*/ 38 w 42"/>
                <a:gd name="T9" fmla="*/ 29 h 43"/>
              </a:gdLst>
              <a:ahLst/>
              <a:cxnLst>
                <a:cxn ang="0">
                  <a:pos x="T0" y="T1"/>
                </a:cxn>
                <a:cxn ang="0">
                  <a:pos x="T2" y="T3"/>
                </a:cxn>
                <a:cxn ang="0">
                  <a:pos x="T4" y="T5"/>
                </a:cxn>
                <a:cxn ang="0">
                  <a:pos x="T6" y="T7"/>
                </a:cxn>
                <a:cxn ang="0">
                  <a:pos x="T8" y="T9"/>
                </a:cxn>
              </a:cxnLst>
              <a:rect l="0" t="0" r="r" b="b"/>
              <a:pathLst>
                <a:path w="42" h="43">
                  <a:moveTo>
                    <a:pt x="38" y="29"/>
                  </a:moveTo>
                  <a:cubicBezTo>
                    <a:pt x="42" y="20"/>
                    <a:pt x="38" y="9"/>
                    <a:pt x="29" y="5"/>
                  </a:cubicBezTo>
                  <a:cubicBezTo>
                    <a:pt x="19" y="0"/>
                    <a:pt x="8" y="5"/>
                    <a:pt x="4" y="14"/>
                  </a:cubicBezTo>
                  <a:cubicBezTo>
                    <a:pt x="0" y="23"/>
                    <a:pt x="4" y="34"/>
                    <a:pt x="13" y="39"/>
                  </a:cubicBezTo>
                  <a:cubicBezTo>
                    <a:pt x="23" y="43"/>
                    <a:pt x="34" y="39"/>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3" name="Freeform 55"/>
            <p:cNvSpPr/>
            <p:nvPr/>
          </p:nvSpPr>
          <p:spPr bwMode="auto">
            <a:xfrm>
              <a:off x="7947325" y="2748894"/>
              <a:ext cx="61817" cy="60593"/>
            </a:xfrm>
            <a:custGeom>
              <a:avLst/>
              <a:gdLst>
                <a:gd name="T0" fmla="*/ 38 w 43"/>
                <a:gd name="T1" fmla="*/ 29 h 42"/>
                <a:gd name="T2" fmla="*/ 29 w 43"/>
                <a:gd name="T3" fmla="*/ 4 h 42"/>
                <a:gd name="T4" fmla="*/ 4 w 43"/>
                <a:gd name="T5" fmla="*/ 14 h 42"/>
                <a:gd name="T6" fmla="*/ 14 w 43"/>
                <a:gd name="T7" fmla="*/ 38 h 42"/>
                <a:gd name="T8" fmla="*/ 38 w 43"/>
                <a:gd name="T9" fmla="*/ 29 h 42"/>
              </a:gdLst>
              <a:ahLst/>
              <a:cxnLst>
                <a:cxn ang="0">
                  <a:pos x="T0" y="T1"/>
                </a:cxn>
                <a:cxn ang="0">
                  <a:pos x="T2" y="T3"/>
                </a:cxn>
                <a:cxn ang="0">
                  <a:pos x="T4" y="T5"/>
                </a:cxn>
                <a:cxn ang="0">
                  <a:pos x="T6" y="T7"/>
                </a:cxn>
                <a:cxn ang="0">
                  <a:pos x="T8" y="T9"/>
                </a:cxn>
              </a:cxnLst>
              <a:rect l="0" t="0" r="r" b="b"/>
              <a:pathLst>
                <a:path w="43" h="42">
                  <a:moveTo>
                    <a:pt x="38" y="29"/>
                  </a:moveTo>
                  <a:cubicBezTo>
                    <a:pt x="43" y="20"/>
                    <a:pt x="39" y="9"/>
                    <a:pt x="29" y="4"/>
                  </a:cubicBezTo>
                  <a:cubicBezTo>
                    <a:pt x="20" y="0"/>
                    <a:pt x="9" y="4"/>
                    <a:pt x="4" y="14"/>
                  </a:cubicBezTo>
                  <a:cubicBezTo>
                    <a:pt x="0" y="23"/>
                    <a:pt x="4" y="34"/>
                    <a:pt x="14"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4" name="Freeform 56"/>
            <p:cNvSpPr/>
            <p:nvPr/>
          </p:nvSpPr>
          <p:spPr bwMode="auto">
            <a:xfrm>
              <a:off x="7857354" y="2708499"/>
              <a:ext cx="60593" cy="60593"/>
            </a:xfrm>
            <a:custGeom>
              <a:avLst/>
              <a:gdLst>
                <a:gd name="T0" fmla="*/ 38 w 42"/>
                <a:gd name="T1" fmla="*/ 29 h 42"/>
                <a:gd name="T2" fmla="*/ 29 w 42"/>
                <a:gd name="T3" fmla="*/ 4 h 42"/>
                <a:gd name="T4" fmla="*/ 4 w 42"/>
                <a:gd name="T5" fmla="*/ 13 h 42"/>
                <a:gd name="T6" fmla="*/ 13 w 42"/>
                <a:gd name="T7" fmla="*/ 38 h 42"/>
                <a:gd name="T8" fmla="*/ 38 w 42"/>
                <a:gd name="T9" fmla="*/ 29 h 42"/>
              </a:gdLst>
              <a:ahLst/>
              <a:cxnLst>
                <a:cxn ang="0">
                  <a:pos x="T0" y="T1"/>
                </a:cxn>
                <a:cxn ang="0">
                  <a:pos x="T2" y="T3"/>
                </a:cxn>
                <a:cxn ang="0">
                  <a:pos x="T4" y="T5"/>
                </a:cxn>
                <a:cxn ang="0">
                  <a:pos x="T6" y="T7"/>
                </a:cxn>
                <a:cxn ang="0">
                  <a:pos x="T8" y="T9"/>
                </a:cxn>
              </a:cxnLst>
              <a:rect l="0" t="0" r="r" b="b"/>
              <a:pathLst>
                <a:path w="42" h="42">
                  <a:moveTo>
                    <a:pt x="38" y="29"/>
                  </a:moveTo>
                  <a:cubicBezTo>
                    <a:pt x="42" y="19"/>
                    <a:pt x="38" y="8"/>
                    <a:pt x="29" y="4"/>
                  </a:cubicBezTo>
                  <a:cubicBezTo>
                    <a:pt x="19" y="0"/>
                    <a:pt x="8" y="4"/>
                    <a:pt x="4" y="13"/>
                  </a:cubicBezTo>
                  <a:cubicBezTo>
                    <a:pt x="0" y="23"/>
                    <a:pt x="4" y="34"/>
                    <a:pt x="13"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5" name="Freeform 57"/>
            <p:cNvSpPr/>
            <p:nvPr/>
          </p:nvSpPr>
          <p:spPr bwMode="auto">
            <a:xfrm>
              <a:off x="7766158" y="2666267"/>
              <a:ext cx="62429" cy="62429"/>
            </a:xfrm>
            <a:custGeom>
              <a:avLst/>
              <a:gdLst>
                <a:gd name="T0" fmla="*/ 38 w 43"/>
                <a:gd name="T1" fmla="*/ 29 h 43"/>
                <a:gd name="T2" fmla="*/ 29 w 43"/>
                <a:gd name="T3" fmla="*/ 5 h 43"/>
                <a:gd name="T4" fmla="*/ 4 w 43"/>
                <a:gd name="T5" fmla="*/ 14 h 43"/>
                <a:gd name="T6" fmla="*/ 14 w 43"/>
                <a:gd name="T7" fmla="*/ 39 h 43"/>
                <a:gd name="T8" fmla="*/ 38 w 43"/>
                <a:gd name="T9" fmla="*/ 29 h 43"/>
              </a:gdLst>
              <a:ahLst/>
              <a:cxnLst>
                <a:cxn ang="0">
                  <a:pos x="T0" y="T1"/>
                </a:cxn>
                <a:cxn ang="0">
                  <a:pos x="T2" y="T3"/>
                </a:cxn>
                <a:cxn ang="0">
                  <a:pos x="T4" y="T5"/>
                </a:cxn>
                <a:cxn ang="0">
                  <a:pos x="T6" y="T7"/>
                </a:cxn>
                <a:cxn ang="0">
                  <a:pos x="T8" y="T9"/>
                </a:cxn>
              </a:cxnLst>
              <a:rect l="0" t="0" r="r" b="b"/>
              <a:pathLst>
                <a:path w="43" h="43">
                  <a:moveTo>
                    <a:pt x="38" y="29"/>
                  </a:moveTo>
                  <a:cubicBezTo>
                    <a:pt x="43" y="20"/>
                    <a:pt x="38" y="9"/>
                    <a:pt x="29" y="5"/>
                  </a:cubicBezTo>
                  <a:cubicBezTo>
                    <a:pt x="20" y="0"/>
                    <a:pt x="9" y="4"/>
                    <a:pt x="4" y="14"/>
                  </a:cubicBezTo>
                  <a:cubicBezTo>
                    <a:pt x="0" y="23"/>
                    <a:pt x="4" y="34"/>
                    <a:pt x="14" y="39"/>
                  </a:cubicBezTo>
                  <a:cubicBezTo>
                    <a:pt x="23" y="43"/>
                    <a:pt x="34" y="39"/>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6" name="Freeform 58"/>
            <p:cNvSpPr/>
            <p:nvPr/>
          </p:nvSpPr>
          <p:spPr bwMode="auto">
            <a:xfrm>
              <a:off x="7676187" y="2625872"/>
              <a:ext cx="61205" cy="60593"/>
            </a:xfrm>
            <a:custGeom>
              <a:avLst/>
              <a:gdLst>
                <a:gd name="T0" fmla="*/ 38 w 42"/>
                <a:gd name="T1" fmla="*/ 29 h 42"/>
                <a:gd name="T2" fmla="*/ 29 w 42"/>
                <a:gd name="T3" fmla="*/ 4 h 42"/>
                <a:gd name="T4" fmla="*/ 4 w 42"/>
                <a:gd name="T5" fmla="*/ 14 h 42"/>
                <a:gd name="T6" fmla="*/ 13 w 42"/>
                <a:gd name="T7" fmla="*/ 38 h 42"/>
                <a:gd name="T8" fmla="*/ 38 w 42"/>
                <a:gd name="T9" fmla="*/ 29 h 42"/>
              </a:gdLst>
              <a:ahLst/>
              <a:cxnLst>
                <a:cxn ang="0">
                  <a:pos x="T0" y="T1"/>
                </a:cxn>
                <a:cxn ang="0">
                  <a:pos x="T2" y="T3"/>
                </a:cxn>
                <a:cxn ang="0">
                  <a:pos x="T4" y="T5"/>
                </a:cxn>
                <a:cxn ang="0">
                  <a:pos x="T6" y="T7"/>
                </a:cxn>
                <a:cxn ang="0">
                  <a:pos x="T8" y="T9"/>
                </a:cxn>
              </a:cxnLst>
              <a:rect l="0" t="0" r="r" b="b"/>
              <a:pathLst>
                <a:path w="42" h="42">
                  <a:moveTo>
                    <a:pt x="38" y="29"/>
                  </a:moveTo>
                  <a:cubicBezTo>
                    <a:pt x="42" y="20"/>
                    <a:pt x="38" y="8"/>
                    <a:pt x="29" y="4"/>
                  </a:cubicBezTo>
                  <a:cubicBezTo>
                    <a:pt x="19" y="0"/>
                    <a:pt x="8" y="4"/>
                    <a:pt x="4" y="14"/>
                  </a:cubicBezTo>
                  <a:cubicBezTo>
                    <a:pt x="0" y="23"/>
                    <a:pt x="4" y="34"/>
                    <a:pt x="13"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7" name="Freeform 59"/>
            <p:cNvSpPr/>
            <p:nvPr/>
          </p:nvSpPr>
          <p:spPr bwMode="auto">
            <a:xfrm>
              <a:off x="7584992" y="2585476"/>
              <a:ext cx="62429" cy="60593"/>
            </a:xfrm>
            <a:custGeom>
              <a:avLst/>
              <a:gdLst>
                <a:gd name="T0" fmla="*/ 38 w 43"/>
                <a:gd name="T1" fmla="*/ 29 h 42"/>
                <a:gd name="T2" fmla="*/ 29 w 43"/>
                <a:gd name="T3" fmla="*/ 4 h 42"/>
                <a:gd name="T4" fmla="*/ 4 w 43"/>
                <a:gd name="T5" fmla="*/ 13 h 42"/>
                <a:gd name="T6" fmla="*/ 14 w 43"/>
                <a:gd name="T7" fmla="*/ 38 h 42"/>
                <a:gd name="T8" fmla="*/ 38 w 43"/>
                <a:gd name="T9" fmla="*/ 29 h 42"/>
              </a:gdLst>
              <a:ahLst/>
              <a:cxnLst>
                <a:cxn ang="0">
                  <a:pos x="T0" y="T1"/>
                </a:cxn>
                <a:cxn ang="0">
                  <a:pos x="T2" y="T3"/>
                </a:cxn>
                <a:cxn ang="0">
                  <a:pos x="T4" y="T5"/>
                </a:cxn>
                <a:cxn ang="0">
                  <a:pos x="T6" y="T7"/>
                </a:cxn>
                <a:cxn ang="0">
                  <a:pos x="T8" y="T9"/>
                </a:cxn>
              </a:cxnLst>
              <a:rect l="0" t="0" r="r" b="b"/>
              <a:pathLst>
                <a:path w="43" h="42">
                  <a:moveTo>
                    <a:pt x="38" y="29"/>
                  </a:moveTo>
                  <a:cubicBezTo>
                    <a:pt x="43" y="19"/>
                    <a:pt x="38" y="8"/>
                    <a:pt x="29" y="4"/>
                  </a:cubicBezTo>
                  <a:cubicBezTo>
                    <a:pt x="20" y="0"/>
                    <a:pt x="9" y="4"/>
                    <a:pt x="4" y="13"/>
                  </a:cubicBezTo>
                  <a:cubicBezTo>
                    <a:pt x="0" y="23"/>
                    <a:pt x="4" y="34"/>
                    <a:pt x="14" y="38"/>
                  </a:cubicBezTo>
                  <a:cubicBezTo>
                    <a:pt x="23" y="42"/>
                    <a:pt x="34" y="38"/>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8" name="Freeform 60"/>
            <p:cNvSpPr/>
            <p:nvPr/>
          </p:nvSpPr>
          <p:spPr bwMode="auto">
            <a:xfrm>
              <a:off x="7495632" y="2543245"/>
              <a:ext cx="60593" cy="62429"/>
            </a:xfrm>
            <a:custGeom>
              <a:avLst/>
              <a:gdLst>
                <a:gd name="T0" fmla="*/ 38 w 42"/>
                <a:gd name="T1" fmla="*/ 29 h 43"/>
                <a:gd name="T2" fmla="*/ 28 w 42"/>
                <a:gd name="T3" fmla="*/ 5 h 43"/>
                <a:gd name="T4" fmla="*/ 4 w 42"/>
                <a:gd name="T5" fmla="*/ 14 h 43"/>
                <a:gd name="T6" fmla="*/ 13 w 42"/>
                <a:gd name="T7" fmla="*/ 39 h 43"/>
                <a:gd name="T8" fmla="*/ 38 w 42"/>
                <a:gd name="T9" fmla="*/ 29 h 43"/>
              </a:gdLst>
              <a:ahLst/>
              <a:cxnLst>
                <a:cxn ang="0">
                  <a:pos x="T0" y="T1"/>
                </a:cxn>
                <a:cxn ang="0">
                  <a:pos x="T2" y="T3"/>
                </a:cxn>
                <a:cxn ang="0">
                  <a:pos x="T4" y="T5"/>
                </a:cxn>
                <a:cxn ang="0">
                  <a:pos x="T6" y="T7"/>
                </a:cxn>
                <a:cxn ang="0">
                  <a:pos x="T8" y="T9"/>
                </a:cxn>
              </a:cxnLst>
              <a:rect l="0" t="0" r="r" b="b"/>
              <a:pathLst>
                <a:path w="42" h="43">
                  <a:moveTo>
                    <a:pt x="38" y="29"/>
                  </a:moveTo>
                  <a:cubicBezTo>
                    <a:pt x="42" y="20"/>
                    <a:pt x="38" y="9"/>
                    <a:pt x="28" y="5"/>
                  </a:cubicBezTo>
                  <a:cubicBezTo>
                    <a:pt x="19" y="0"/>
                    <a:pt x="8" y="4"/>
                    <a:pt x="4" y="14"/>
                  </a:cubicBezTo>
                  <a:cubicBezTo>
                    <a:pt x="0" y="23"/>
                    <a:pt x="4" y="34"/>
                    <a:pt x="13" y="39"/>
                  </a:cubicBezTo>
                  <a:cubicBezTo>
                    <a:pt x="22" y="43"/>
                    <a:pt x="33" y="39"/>
                    <a:pt x="38" y="2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79" name="Freeform 61"/>
            <p:cNvSpPr/>
            <p:nvPr/>
          </p:nvSpPr>
          <p:spPr bwMode="auto">
            <a:xfrm>
              <a:off x="7999350" y="3610048"/>
              <a:ext cx="54472" cy="53248"/>
            </a:xfrm>
            <a:custGeom>
              <a:avLst/>
              <a:gdLst>
                <a:gd name="T0" fmla="*/ 38 w 38"/>
                <a:gd name="T1" fmla="*/ 19 h 37"/>
                <a:gd name="T2" fmla="*/ 19 w 38"/>
                <a:gd name="T3" fmla="*/ 0 h 37"/>
                <a:gd name="T4" fmla="*/ 0 w 38"/>
                <a:gd name="T5" fmla="*/ 19 h 37"/>
                <a:gd name="T6" fmla="*/ 19 w 38"/>
                <a:gd name="T7" fmla="*/ 37 h 37"/>
                <a:gd name="T8" fmla="*/ 38 w 38"/>
                <a:gd name="T9" fmla="*/ 19 h 37"/>
              </a:gdLst>
              <a:ahLst/>
              <a:cxnLst>
                <a:cxn ang="0">
                  <a:pos x="T0" y="T1"/>
                </a:cxn>
                <a:cxn ang="0">
                  <a:pos x="T2" y="T3"/>
                </a:cxn>
                <a:cxn ang="0">
                  <a:pos x="T4" y="T5"/>
                </a:cxn>
                <a:cxn ang="0">
                  <a:pos x="T6" y="T7"/>
                </a:cxn>
                <a:cxn ang="0">
                  <a:pos x="T8" y="T9"/>
                </a:cxn>
              </a:cxnLst>
              <a:rect l="0" t="0" r="r" b="b"/>
              <a:pathLst>
                <a:path w="38" h="37">
                  <a:moveTo>
                    <a:pt x="38" y="19"/>
                  </a:moveTo>
                  <a:cubicBezTo>
                    <a:pt x="38" y="8"/>
                    <a:pt x="29" y="0"/>
                    <a:pt x="19" y="0"/>
                  </a:cubicBezTo>
                  <a:cubicBezTo>
                    <a:pt x="9" y="0"/>
                    <a:pt x="0" y="9"/>
                    <a:pt x="0" y="19"/>
                  </a:cubicBezTo>
                  <a:cubicBezTo>
                    <a:pt x="0" y="29"/>
                    <a:pt x="9" y="37"/>
                    <a:pt x="19" y="37"/>
                  </a:cubicBezTo>
                  <a:cubicBezTo>
                    <a:pt x="29" y="37"/>
                    <a:pt x="38" y="29"/>
                    <a:pt x="38" y="1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0" name="Oval 62"/>
            <p:cNvSpPr>
              <a:spLocks noChangeArrowheads="1"/>
            </p:cNvSpPr>
            <p:nvPr/>
          </p:nvSpPr>
          <p:spPr bwMode="auto">
            <a:xfrm>
              <a:off x="7900809" y="3610048"/>
              <a:ext cx="53248" cy="55084"/>
            </a:xfrm>
            <a:prstGeom prst="ellipse">
              <a:avLst/>
            </a:pr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1" name="Oval 63"/>
            <p:cNvSpPr>
              <a:spLocks noChangeArrowheads="1"/>
            </p:cNvSpPr>
            <p:nvPr/>
          </p:nvSpPr>
          <p:spPr bwMode="auto">
            <a:xfrm>
              <a:off x="7801045" y="3611272"/>
              <a:ext cx="53248" cy="53860"/>
            </a:xfrm>
            <a:prstGeom prst="ellipse">
              <a:avLst/>
            </a:pr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2" name="Freeform 64"/>
            <p:cNvSpPr/>
            <p:nvPr/>
          </p:nvSpPr>
          <p:spPr bwMode="auto">
            <a:xfrm>
              <a:off x="7701281" y="3611272"/>
              <a:ext cx="54472" cy="53860"/>
            </a:xfrm>
            <a:custGeom>
              <a:avLst/>
              <a:gdLst>
                <a:gd name="T0" fmla="*/ 38 w 38"/>
                <a:gd name="T1" fmla="*/ 18 h 37"/>
                <a:gd name="T2" fmla="*/ 19 w 38"/>
                <a:gd name="T3" fmla="*/ 0 h 37"/>
                <a:gd name="T4" fmla="*/ 0 w 38"/>
                <a:gd name="T5" fmla="*/ 19 h 37"/>
                <a:gd name="T6" fmla="*/ 19 w 38"/>
                <a:gd name="T7" fmla="*/ 37 h 37"/>
                <a:gd name="T8" fmla="*/ 38 w 38"/>
                <a:gd name="T9" fmla="*/ 18 h 37"/>
              </a:gdLst>
              <a:ahLst/>
              <a:cxnLst>
                <a:cxn ang="0">
                  <a:pos x="T0" y="T1"/>
                </a:cxn>
                <a:cxn ang="0">
                  <a:pos x="T2" y="T3"/>
                </a:cxn>
                <a:cxn ang="0">
                  <a:pos x="T4" y="T5"/>
                </a:cxn>
                <a:cxn ang="0">
                  <a:pos x="T6" y="T7"/>
                </a:cxn>
                <a:cxn ang="0">
                  <a:pos x="T8" y="T9"/>
                </a:cxn>
              </a:cxnLst>
              <a:rect l="0" t="0" r="r" b="b"/>
              <a:pathLst>
                <a:path w="38" h="37">
                  <a:moveTo>
                    <a:pt x="38" y="18"/>
                  </a:moveTo>
                  <a:cubicBezTo>
                    <a:pt x="38" y="8"/>
                    <a:pt x="29" y="0"/>
                    <a:pt x="19" y="0"/>
                  </a:cubicBezTo>
                  <a:cubicBezTo>
                    <a:pt x="9" y="0"/>
                    <a:pt x="0" y="8"/>
                    <a:pt x="0" y="19"/>
                  </a:cubicBezTo>
                  <a:cubicBezTo>
                    <a:pt x="0" y="29"/>
                    <a:pt x="9" y="37"/>
                    <a:pt x="19" y="37"/>
                  </a:cubicBezTo>
                  <a:cubicBezTo>
                    <a:pt x="29" y="37"/>
                    <a:pt x="38" y="29"/>
                    <a:pt x="38" y="18"/>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3" name="Freeform 65"/>
            <p:cNvSpPr/>
            <p:nvPr/>
          </p:nvSpPr>
          <p:spPr bwMode="auto">
            <a:xfrm>
              <a:off x="7602741" y="3611272"/>
              <a:ext cx="53248" cy="53860"/>
            </a:xfrm>
            <a:custGeom>
              <a:avLst/>
              <a:gdLst>
                <a:gd name="T0" fmla="*/ 37 w 37"/>
                <a:gd name="T1" fmla="*/ 19 h 37"/>
                <a:gd name="T2" fmla="*/ 18 w 37"/>
                <a:gd name="T3" fmla="*/ 0 h 37"/>
                <a:gd name="T4" fmla="*/ 0 w 37"/>
                <a:gd name="T5" fmla="*/ 19 h 37"/>
                <a:gd name="T6" fmla="*/ 18 w 37"/>
                <a:gd name="T7" fmla="*/ 37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8"/>
                    <a:pt x="29" y="0"/>
                    <a:pt x="18" y="0"/>
                  </a:cubicBezTo>
                  <a:cubicBezTo>
                    <a:pt x="8" y="0"/>
                    <a:pt x="0" y="9"/>
                    <a:pt x="0" y="19"/>
                  </a:cubicBezTo>
                  <a:cubicBezTo>
                    <a:pt x="0" y="29"/>
                    <a:pt x="8" y="37"/>
                    <a:pt x="18" y="37"/>
                  </a:cubicBezTo>
                  <a:cubicBezTo>
                    <a:pt x="29" y="37"/>
                    <a:pt x="37" y="29"/>
                    <a:pt x="37" y="19"/>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4" name="Oval 66"/>
            <p:cNvSpPr>
              <a:spLocks noChangeArrowheads="1"/>
            </p:cNvSpPr>
            <p:nvPr/>
          </p:nvSpPr>
          <p:spPr bwMode="auto">
            <a:xfrm>
              <a:off x="7502977" y="3611272"/>
              <a:ext cx="53248" cy="55084"/>
            </a:xfrm>
            <a:prstGeom prst="ellipse">
              <a:avLst/>
            </a:pr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5" name="Freeform 67"/>
            <p:cNvSpPr/>
            <p:nvPr/>
          </p:nvSpPr>
          <p:spPr bwMode="auto">
            <a:xfrm>
              <a:off x="7403213" y="3613108"/>
              <a:ext cx="54472" cy="53248"/>
            </a:xfrm>
            <a:custGeom>
              <a:avLst/>
              <a:gdLst>
                <a:gd name="T0" fmla="*/ 38 w 38"/>
                <a:gd name="T1" fmla="*/ 18 h 37"/>
                <a:gd name="T2" fmla="*/ 19 w 38"/>
                <a:gd name="T3" fmla="*/ 0 h 37"/>
                <a:gd name="T4" fmla="*/ 0 w 38"/>
                <a:gd name="T5" fmla="*/ 18 h 37"/>
                <a:gd name="T6" fmla="*/ 19 w 38"/>
                <a:gd name="T7" fmla="*/ 37 h 37"/>
                <a:gd name="T8" fmla="*/ 38 w 38"/>
                <a:gd name="T9" fmla="*/ 18 h 37"/>
              </a:gdLst>
              <a:ahLst/>
              <a:cxnLst>
                <a:cxn ang="0">
                  <a:pos x="T0" y="T1"/>
                </a:cxn>
                <a:cxn ang="0">
                  <a:pos x="T2" y="T3"/>
                </a:cxn>
                <a:cxn ang="0">
                  <a:pos x="T4" y="T5"/>
                </a:cxn>
                <a:cxn ang="0">
                  <a:pos x="T6" y="T7"/>
                </a:cxn>
                <a:cxn ang="0">
                  <a:pos x="T8" y="T9"/>
                </a:cxn>
              </a:cxnLst>
              <a:rect l="0" t="0" r="r" b="b"/>
              <a:pathLst>
                <a:path w="38" h="37">
                  <a:moveTo>
                    <a:pt x="38" y="18"/>
                  </a:moveTo>
                  <a:cubicBezTo>
                    <a:pt x="38" y="8"/>
                    <a:pt x="29" y="0"/>
                    <a:pt x="19" y="0"/>
                  </a:cubicBezTo>
                  <a:cubicBezTo>
                    <a:pt x="9" y="0"/>
                    <a:pt x="0" y="8"/>
                    <a:pt x="0" y="18"/>
                  </a:cubicBezTo>
                  <a:cubicBezTo>
                    <a:pt x="0" y="29"/>
                    <a:pt x="9" y="37"/>
                    <a:pt x="19" y="37"/>
                  </a:cubicBezTo>
                  <a:cubicBezTo>
                    <a:pt x="29" y="37"/>
                    <a:pt x="38" y="28"/>
                    <a:pt x="38" y="18"/>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6" name="Freeform 68"/>
            <p:cNvSpPr/>
            <p:nvPr/>
          </p:nvSpPr>
          <p:spPr bwMode="auto">
            <a:xfrm>
              <a:off x="7304673" y="3613108"/>
              <a:ext cx="53248" cy="53248"/>
            </a:xfrm>
            <a:custGeom>
              <a:avLst/>
              <a:gdLst>
                <a:gd name="T0" fmla="*/ 37 w 37"/>
                <a:gd name="T1" fmla="*/ 18 h 37"/>
                <a:gd name="T2" fmla="*/ 18 w 37"/>
                <a:gd name="T3" fmla="*/ 0 h 37"/>
                <a:gd name="T4" fmla="*/ 0 w 37"/>
                <a:gd name="T5" fmla="*/ 19 h 37"/>
                <a:gd name="T6" fmla="*/ 18 w 37"/>
                <a:gd name="T7" fmla="*/ 37 h 37"/>
                <a:gd name="T8" fmla="*/ 37 w 37"/>
                <a:gd name="T9" fmla="*/ 18 h 37"/>
              </a:gdLst>
              <a:ahLst/>
              <a:cxnLst>
                <a:cxn ang="0">
                  <a:pos x="T0" y="T1"/>
                </a:cxn>
                <a:cxn ang="0">
                  <a:pos x="T2" y="T3"/>
                </a:cxn>
                <a:cxn ang="0">
                  <a:pos x="T4" y="T5"/>
                </a:cxn>
                <a:cxn ang="0">
                  <a:pos x="T6" y="T7"/>
                </a:cxn>
                <a:cxn ang="0">
                  <a:pos x="T8" y="T9"/>
                </a:cxn>
              </a:cxnLst>
              <a:rect l="0" t="0" r="r" b="b"/>
              <a:pathLst>
                <a:path w="37" h="37">
                  <a:moveTo>
                    <a:pt x="37" y="18"/>
                  </a:moveTo>
                  <a:cubicBezTo>
                    <a:pt x="37" y="8"/>
                    <a:pt x="29" y="0"/>
                    <a:pt x="18" y="0"/>
                  </a:cubicBezTo>
                  <a:cubicBezTo>
                    <a:pt x="8" y="0"/>
                    <a:pt x="0" y="8"/>
                    <a:pt x="0" y="19"/>
                  </a:cubicBezTo>
                  <a:cubicBezTo>
                    <a:pt x="0" y="29"/>
                    <a:pt x="8" y="37"/>
                    <a:pt x="18" y="37"/>
                  </a:cubicBezTo>
                  <a:cubicBezTo>
                    <a:pt x="29" y="37"/>
                    <a:pt x="37" y="29"/>
                    <a:pt x="37" y="18"/>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7" name="Oval 69"/>
            <p:cNvSpPr>
              <a:spLocks noChangeArrowheads="1"/>
            </p:cNvSpPr>
            <p:nvPr/>
          </p:nvSpPr>
          <p:spPr bwMode="auto">
            <a:xfrm>
              <a:off x="7204909" y="3613108"/>
              <a:ext cx="53248" cy="53248"/>
            </a:xfrm>
            <a:prstGeom prst="ellipse">
              <a:avLst/>
            </a:pr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8" name="Freeform 70"/>
            <p:cNvSpPr/>
            <p:nvPr/>
          </p:nvSpPr>
          <p:spPr bwMode="auto">
            <a:xfrm>
              <a:off x="7850009" y="4424687"/>
              <a:ext cx="60593" cy="61205"/>
            </a:xfrm>
            <a:custGeom>
              <a:avLst/>
              <a:gdLst>
                <a:gd name="T0" fmla="*/ 37 w 42"/>
                <a:gd name="T1" fmla="*/ 12 h 42"/>
                <a:gd name="T2" fmla="*/ 12 w 42"/>
                <a:gd name="T3" fmla="*/ 4 h 42"/>
                <a:gd name="T4" fmla="*/ 4 w 42"/>
                <a:gd name="T5" fmla="*/ 30 h 42"/>
                <a:gd name="T6" fmla="*/ 30 w 42"/>
                <a:gd name="T7" fmla="*/ 37 h 42"/>
                <a:gd name="T8" fmla="*/ 37 w 42"/>
                <a:gd name="T9" fmla="*/ 12 h 42"/>
              </a:gdLst>
              <a:ahLst/>
              <a:cxnLst>
                <a:cxn ang="0">
                  <a:pos x="T0" y="T1"/>
                </a:cxn>
                <a:cxn ang="0">
                  <a:pos x="T2" y="T3"/>
                </a:cxn>
                <a:cxn ang="0">
                  <a:pos x="T4" y="T5"/>
                </a:cxn>
                <a:cxn ang="0">
                  <a:pos x="T6" y="T7"/>
                </a:cxn>
                <a:cxn ang="0">
                  <a:pos x="T8" y="T9"/>
                </a:cxn>
              </a:cxnLst>
              <a:rect l="0" t="0" r="r" b="b"/>
              <a:pathLst>
                <a:path w="42" h="42">
                  <a:moveTo>
                    <a:pt x="37" y="12"/>
                  </a:moveTo>
                  <a:cubicBezTo>
                    <a:pt x="33" y="3"/>
                    <a:pt x="21" y="0"/>
                    <a:pt x="12" y="4"/>
                  </a:cubicBezTo>
                  <a:cubicBezTo>
                    <a:pt x="3" y="9"/>
                    <a:pt x="0" y="21"/>
                    <a:pt x="4" y="30"/>
                  </a:cubicBezTo>
                  <a:cubicBezTo>
                    <a:pt x="9" y="39"/>
                    <a:pt x="21" y="42"/>
                    <a:pt x="30" y="37"/>
                  </a:cubicBezTo>
                  <a:cubicBezTo>
                    <a:pt x="39" y="32"/>
                    <a:pt x="42" y="21"/>
                    <a:pt x="37" y="1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89" name="Freeform 71"/>
            <p:cNvSpPr/>
            <p:nvPr/>
          </p:nvSpPr>
          <p:spPr bwMode="auto">
            <a:xfrm>
              <a:off x="7761874" y="4471203"/>
              <a:ext cx="62429" cy="62429"/>
            </a:xfrm>
            <a:custGeom>
              <a:avLst/>
              <a:gdLst>
                <a:gd name="T0" fmla="*/ 38 w 43"/>
                <a:gd name="T1" fmla="*/ 12 h 43"/>
                <a:gd name="T2" fmla="*/ 13 w 43"/>
                <a:gd name="T3" fmla="*/ 5 h 43"/>
                <a:gd name="T4" fmla="*/ 5 w 43"/>
                <a:gd name="T5" fmla="*/ 30 h 43"/>
                <a:gd name="T6" fmla="*/ 30 w 43"/>
                <a:gd name="T7" fmla="*/ 38 h 43"/>
                <a:gd name="T8" fmla="*/ 38 w 43"/>
                <a:gd name="T9" fmla="*/ 12 h 43"/>
              </a:gdLst>
              <a:ahLst/>
              <a:cxnLst>
                <a:cxn ang="0">
                  <a:pos x="T0" y="T1"/>
                </a:cxn>
                <a:cxn ang="0">
                  <a:pos x="T2" y="T3"/>
                </a:cxn>
                <a:cxn ang="0">
                  <a:pos x="T4" y="T5"/>
                </a:cxn>
                <a:cxn ang="0">
                  <a:pos x="T6" y="T7"/>
                </a:cxn>
                <a:cxn ang="0">
                  <a:pos x="T8" y="T9"/>
                </a:cxn>
              </a:cxnLst>
              <a:rect l="0" t="0" r="r" b="b"/>
              <a:pathLst>
                <a:path w="43" h="43">
                  <a:moveTo>
                    <a:pt x="38" y="12"/>
                  </a:moveTo>
                  <a:cubicBezTo>
                    <a:pt x="33" y="3"/>
                    <a:pt x="22" y="0"/>
                    <a:pt x="13" y="5"/>
                  </a:cubicBezTo>
                  <a:cubicBezTo>
                    <a:pt x="4" y="10"/>
                    <a:pt x="0" y="21"/>
                    <a:pt x="5" y="30"/>
                  </a:cubicBezTo>
                  <a:cubicBezTo>
                    <a:pt x="10" y="39"/>
                    <a:pt x="21" y="43"/>
                    <a:pt x="30" y="38"/>
                  </a:cubicBezTo>
                  <a:cubicBezTo>
                    <a:pt x="39" y="33"/>
                    <a:pt x="43" y="22"/>
                    <a:pt x="38" y="1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0" name="Freeform 72"/>
            <p:cNvSpPr/>
            <p:nvPr/>
          </p:nvSpPr>
          <p:spPr bwMode="auto">
            <a:xfrm>
              <a:off x="7674963" y="4517718"/>
              <a:ext cx="60593" cy="61817"/>
            </a:xfrm>
            <a:custGeom>
              <a:avLst/>
              <a:gdLst>
                <a:gd name="T0" fmla="*/ 37 w 42"/>
                <a:gd name="T1" fmla="*/ 13 h 43"/>
                <a:gd name="T2" fmla="*/ 12 w 42"/>
                <a:gd name="T3" fmla="*/ 5 h 43"/>
                <a:gd name="T4" fmla="*/ 4 w 42"/>
                <a:gd name="T5" fmla="*/ 30 h 43"/>
                <a:gd name="T6" fmla="*/ 30 w 42"/>
                <a:gd name="T7" fmla="*/ 38 h 43"/>
                <a:gd name="T8" fmla="*/ 37 w 42"/>
                <a:gd name="T9" fmla="*/ 13 h 43"/>
              </a:gdLst>
              <a:ahLst/>
              <a:cxnLst>
                <a:cxn ang="0">
                  <a:pos x="T0" y="T1"/>
                </a:cxn>
                <a:cxn ang="0">
                  <a:pos x="T2" y="T3"/>
                </a:cxn>
                <a:cxn ang="0">
                  <a:pos x="T4" y="T5"/>
                </a:cxn>
                <a:cxn ang="0">
                  <a:pos x="T6" y="T7"/>
                </a:cxn>
                <a:cxn ang="0">
                  <a:pos x="T8" y="T9"/>
                </a:cxn>
              </a:cxnLst>
              <a:rect l="0" t="0" r="r" b="b"/>
              <a:pathLst>
                <a:path w="42" h="43">
                  <a:moveTo>
                    <a:pt x="37" y="13"/>
                  </a:moveTo>
                  <a:cubicBezTo>
                    <a:pt x="32" y="4"/>
                    <a:pt x="21" y="0"/>
                    <a:pt x="12" y="5"/>
                  </a:cubicBezTo>
                  <a:cubicBezTo>
                    <a:pt x="3" y="10"/>
                    <a:pt x="0" y="21"/>
                    <a:pt x="4" y="30"/>
                  </a:cubicBezTo>
                  <a:cubicBezTo>
                    <a:pt x="9" y="39"/>
                    <a:pt x="21" y="43"/>
                    <a:pt x="30" y="38"/>
                  </a:cubicBezTo>
                  <a:cubicBezTo>
                    <a:pt x="39" y="33"/>
                    <a:pt x="42" y="22"/>
                    <a:pt x="37" y="1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1" name="Freeform 73"/>
            <p:cNvSpPr/>
            <p:nvPr/>
          </p:nvSpPr>
          <p:spPr bwMode="auto">
            <a:xfrm>
              <a:off x="7586828" y="4565458"/>
              <a:ext cx="62429" cy="60593"/>
            </a:xfrm>
            <a:custGeom>
              <a:avLst/>
              <a:gdLst>
                <a:gd name="T0" fmla="*/ 38 w 43"/>
                <a:gd name="T1" fmla="*/ 12 h 42"/>
                <a:gd name="T2" fmla="*/ 12 w 43"/>
                <a:gd name="T3" fmla="*/ 5 h 42"/>
                <a:gd name="T4" fmla="*/ 5 w 43"/>
                <a:gd name="T5" fmla="*/ 30 h 42"/>
                <a:gd name="T6" fmla="*/ 30 w 43"/>
                <a:gd name="T7" fmla="*/ 37 h 42"/>
                <a:gd name="T8" fmla="*/ 38 w 43"/>
                <a:gd name="T9" fmla="*/ 12 h 42"/>
              </a:gdLst>
              <a:ahLst/>
              <a:cxnLst>
                <a:cxn ang="0">
                  <a:pos x="T0" y="T1"/>
                </a:cxn>
                <a:cxn ang="0">
                  <a:pos x="T2" y="T3"/>
                </a:cxn>
                <a:cxn ang="0">
                  <a:pos x="T4" y="T5"/>
                </a:cxn>
                <a:cxn ang="0">
                  <a:pos x="T6" y="T7"/>
                </a:cxn>
                <a:cxn ang="0">
                  <a:pos x="T8" y="T9"/>
                </a:cxn>
              </a:cxnLst>
              <a:rect l="0" t="0" r="r" b="b"/>
              <a:pathLst>
                <a:path w="43" h="42">
                  <a:moveTo>
                    <a:pt x="38" y="12"/>
                  </a:moveTo>
                  <a:cubicBezTo>
                    <a:pt x="33" y="3"/>
                    <a:pt x="22" y="0"/>
                    <a:pt x="12" y="5"/>
                  </a:cubicBezTo>
                  <a:cubicBezTo>
                    <a:pt x="3" y="9"/>
                    <a:pt x="0" y="21"/>
                    <a:pt x="5" y="30"/>
                  </a:cubicBezTo>
                  <a:cubicBezTo>
                    <a:pt x="10" y="39"/>
                    <a:pt x="21" y="42"/>
                    <a:pt x="30" y="37"/>
                  </a:cubicBezTo>
                  <a:cubicBezTo>
                    <a:pt x="39" y="33"/>
                    <a:pt x="43" y="21"/>
                    <a:pt x="38" y="1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2" name="Freeform 74"/>
            <p:cNvSpPr/>
            <p:nvPr/>
          </p:nvSpPr>
          <p:spPr bwMode="auto">
            <a:xfrm>
              <a:off x="7498693" y="4611974"/>
              <a:ext cx="61817" cy="61817"/>
            </a:xfrm>
            <a:custGeom>
              <a:avLst/>
              <a:gdLst>
                <a:gd name="T0" fmla="*/ 38 w 43"/>
                <a:gd name="T1" fmla="*/ 13 h 43"/>
                <a:gd name="T2" fmla="*/ 13 w 43"/>
                <a:gd name="T3" fmla="*/ 5 h 43"/>
                <a:gd name="T4" fmla="*/ 5 w 43"/>
                <a:gd name="T5" fmla="*/ 30 h 43"/>
                <a:gd name="T6" fmla="*/ 30 w 43"/>
                <a:gd name="T7" fmla="*/ 38 h 43"/>
                <a:gd name="T8" fmla="*/ 38 w 43"/>
                <a:gd name="T9" fmla="*/ 13 h 43"/>
              </a:gdLst>
              <a:ahLst/>
              <a:cxnLst>
                <a:cxn ang="0">
                  <a:pos x="T0" y="T1"/>
                </a:cxn>
                <a:cxn ang="0">
                  <a:pos x="T2" y="T3"/>
                </a:cxn>
                <a:cxn ang="0">
                  <a:pos x="T4" y="T5"/>
                </a:cxn>
                <a:cxn ang="0">
                  <a:pos x="T6" y="T7"/>
                </a:cxn>
                <a:cxn ang="0">
                  <a:pos x="T8" y="T9"/>
                </a:cxn>
              </a:cxnLst>
              <a:rect l="0" t="0" r="r" b="b"/>
              <a:pathLst>
                <a:path w="43" h="43">
                  <a:moveTo>
                    <a:pt x="38" y="13"/>
                  </a:moveTo>
                  <a:cubicBezTo>
                    <a:pt x="33" y="3"/>
                    <a:pt x="22" y="0"/>
                    <a:pt x="13" y="5"/>
                  </a:cubicBezTo>
                  <a:cubicBezTo>
                    <a:pt x="4" y="10"/>
                    <a:pt x="0" y="21"/>
                    <a:pt x="5" y="30"/>
                  </a:cubicBezTo>
                  <a:cubicBezTo>
                    <a:pt x="10" y="39"/>
                    <a:pt x="21" y="43"/>
                    <a:pt x="30" y="38"/>
                  </a:cubicBezTo>
                  <a:cubicBezTo>
                    <a:pt x="40" y="33"/>
                    <a:pt x="43" y="22"/>
                    <a:pt x="38" y="1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3" name="Freeform 75"/>
            <p:cNvSpPr/>
            <p:nvPr/>
          </p:nvSpPr>
          <p:spPr bwMode="auto">
            <a:xfrm>
              <a:off x="7411781" y="4657878"/>
              <a:ext cx="60593" cy="62429"/>
            </a:xfrm>
            <a:custGeom>
              <a:avLst/>
              <a:gdLst>
                <a:gd name="T0" fmla="*/ 38 w 42"/>
                <a:gd name="T1" fmla="*/ 13 h 43"/>
                <a:gd name="T2" fmla="*/ 12 w 42"/>
                <a:gd name="T3" fmla="*/ 5 h 43"/>
                <a:gd name="T4" fmla="*/ 5 w 42"/>
                <a:gd name="T5" fmla="*/ 31 h 43"/>
                <a:gd name="T6" fmla="*/ 30 w 42"/>
                <a:gd name="T7" fmla="*/ 38 h 43"/>
                <a:gd name="T8" fmla="*/ 38 w 42"/>
                <a:gd name="T9" fmla="*/ 13 h 43"/>
              </a:gdLst>
              <a:ahLst/>
              <a:cxnLst>
                <a:cxn ang="0">
                  <a:pos x="T0" y="T1"/>
                </a:cxn>
                <a:cxn ang="0">
                  <a:pos x="T2" y="T3"/>
                </a:cxn>
                <a:cxn ang="0">
                  <a:pos x="T4" y="T5"/>
                </a:cxn>
                <a:cxn ang="0">
                  <a:pos x="T6" y="T7"/>
                </a:cxn>
                <a:cxn ang="0">
                  <a:pos x="T8" y="T9"/>
                </a:cxn>
              </a:cxnLst>
              <a:rect l="0" t="0" r="r" b="b"/>
              <a:pathLst>
                <a:path w="42" h="43">
                  <a:moveTo>
                    <a:pt x="38" y="13"/>
                  </a:moveTo>
                  <a:cubicBezTo>
                    <a:pt x="33" y="4"/>
                    <a:pt x="21" y="0"/>
                    <a:pt x="12" y="5"/>
                  </a:cubicBezTo>
                  <a:cubicBezTo>
                    <a:pt x="3" y="10"/>
                    <a:pt x="0" y="21"/>
                    <a:pt x="5" y="31"/>
                  </a:cubicBezTo>
                  <a:cubicBezTo>
                    <a:pt x="10" y="40"/>
                    <a:pt x="21" y="43"/>
                    <a:pt x="30" y="38"/>
                  </a:cubicBezTo>
                  <a:cubicBezTo>
                    <a:pt x="39" y="33"/>
                    <a:pt x="42" y="22"/>
                    <a:pt x="38" y="1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4" name="Freeform 76"/>
            <p:cNvSpPr/>
            <p:nvPr/>
          </p:nvSpPr>
          <p:spPr bwMode="auto">
            <a:xfrm>
              <a:off x="7323646" y="4705618"/>
              <a:ext cx="61817" cy="61205"/>
            </a:xfrm>
            <a:custGeom>
              <a:avLst/>
              <a:gdLst>
                <a:gd name="T0" fmla="*/ 38 w 43"/>
                <a:gd name="T1" fmla="*/ 12 h 42"/>
                <a:gd name="T2" fmla="*/ 13 w 43"/>
                <a:gd name="T3" fmla="*/ 5 h 42"/>
                <a:gd name="T4" fmla="*/ 5 w 43"/>
                <a:gd name="T5" fmla="*/ 30 h 42"/>
                <a:gd name="T6" fmla="*/ 30 w 43"/>
                <a:gd name="T7" fmla="*/ 38 h 42"/>
                <a:gd name="T8" fmla="*/ 38 w 43"/>
                <a:gd name="T9" fmla="*/ 12 h 42"/>
              </a:gdLst>
              <a:ahLst/>
              <a:cxnLst>
                <a:cxn ang="0">
                  <a:pos x="T0" y="T1"/>
                </a:cxn>
                <a:cxn ang="0">
                  <a:pos x="T2" y="T3"/>
                </a:cxn>
                <a:cxn ang="0">
                  <a:pos x="T4" y="T5"/>
                </a:cxn>
                <a:cxn ang="0">
                  <a:pos x="T6" y="T7"/>
                </a:cxn>
                <a:cxn ang="0">
                  <a:pos x="T8" y="T9"/>
                </a:cxn>
              </a:cxnLst>
              <a:rect l="0" t="0" r="r" b="b"/>
              <a:pathLst>
                <a:path w="43" h="42">
                  <a:moveTo>
                    <a:pt x="38" y="12"/>
                  </a:moveTo>
                  <a:cubicBezTo>
                    <a:pt x="33" y="3"/>
                    <a:pt x="22" y="0"/>
                    <a:pt x="13" y="5"/>
                  </a:cubicBezTo>
                  <a:cubicBezTo>
                    <a:pt x="4" y="10"/>
                    <a:pt x="0" y="21"/>
                    <a:pt x="5" y="30"/>
                  </a:cubicBezTo>
                  <a:cubicBezTo>
                    <a:pt x="10" y="39"/>
                    <a:pt x="21" y="42"/>
                    <a:pt x="30" y="38"/>
                  </a:cubicBezTo>
                  <a:cubicBezTo>
                    <a:pt x="39" y="33"/>
                    <a:pt x="43" y="21"/>
                    <a:pt x="38" y="1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5" name="Freeform 77"/>
            <p:cNvSpPr/>
            <p:nvPr/>
          </p:nvSpPr>
          <p:spPr bwMode="auto">
            <a:xfrm>
              <a:off x="7236735" y="4752134"/>
              <a:ext cx="60593" cy="62429"/>
            </a:xfrm>
            <a:custGeom>
              <a:avLst/>
              <a:gdLst>
                <a:gd name="T0" fmla="*/ 37 w 42"/>
                <a:gd name="T1" fmla="*/ 13 h 43"/>
                <a:gd name="T2" fmla="*/ 12 w 42"/>
                <a:gd name="T3" fmla="*/ 5 h 43"/>
                <a:gd name="T4" fmla="*/ 5 w 42"/>
                <a:gd name="T5" fmla="*/ 30 h 43"/>
                <a:gd name="T6" fmla="*/ 30 w 42"/>
                <a:gd name="T7" fmla="*/ 38 h 43"/>
                <a:gd name="T8" fmla="*/ 37 w 42"/>
                <a:gd name="T9" fmla="*/ 13 h 43"/>
              </a:gdLst>
              <a:ahLst/>
              <a:cxnLst>
                <a:cxn ang="0">
                  <a:pos x="T0" y="T1"/>
                </a:cxn>
                <a:cxn ang="0">
                  <a:pos x="T2" y="T3"/>
                </a:cxn>
                <a:cxn ang="0">
                  <a:pos x="T4" y="T5"/>
                </a:cxn>
                <a:cxn ang="0">
                  <a:pos x="T6" y="T7"/>
                </a:cxn>
                <a:cxn ang="0">
                  <a:pos x="T8" y="T9"/>
                </a:cxn>
              </a:cxnLst>
              <a:rect l="0" t="0" r="r" b="b"/>
              <a:pathLst>
                <a:path w="42" h="43">
                  <a:moveTo>
                    <a:pt x="37" y="13"/>
                  </a:moveTo>
                  <a:cubicBezTo>
                    <a:pt x="33" y="4"/>
                    <a:pt x="21" y="0"/>
                    <a:pt x="12" y="5"/>
                  </a:cubicBezTo>
                  <a:cubicBezTo>
                    <a:pt x="3" y="10"/>
                    <a:pt x="0" y="21"/>
                    <a:pt x="5" y="30"/>
                  </a:cubicBezTo>
                  <a:cubicBezTo>
                    <a:pt x="9" y="39"/>
                    <a:pt x="21" y="43"/>
                    <a:pt x="30" y="38"/>
                  </a:cubicBezTo>
                  <a:cubicBezTo>
                    <a:pt x="39" y="33"/>
                    <a:pt x="42" y="22"/>
                    <a:pt x="37" y="1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6" name="Freeform 78"/>
            <p:cNvSpPr/>
            <p:nvPr/>
          </p:nvSpPr>
          <p:spPr bwMode="auto">
            <a:xfrm>
              <a:off x="7147988" y="4799873"/>
              <a:ext cx="62429" cy="60593"/>
            </a:xfrm>
            <a:custGeom>
              <a:avLst/>
              <a:gdLst>
                <a:gd name="T0" fmla="*/ 38 w 43"/>
                <a:gd name="T1" fmla="*/ 12 h 42"/>
                <a:gd name="T2" fmla="*/ 13 w 43"/>
                <a:gd name="T3" fmla="*/ 4 h 42"/>
                <a:gd name="T4" fmla="*/ 5 w 43"/>
                <a:gd name="T5" fmla="*/ 30 h 42"/>
                <a:gd name="T6" fmla="*/ 30 w 43"/>
                <a:gd name="T7" fmla="*/ 37 h 42"/>
                <a:gd name="T8" fmla="*/ 38 w 43"/>
                <a:gd name="T9" fmla="*/ 12 h 42"/>
              </a:gdLst>
              <a:ahLst/>
              <a:cxnLst>
                <a:cxn ang="0">
                  <a:pos x="T0" y="T1"/>
                </a:cxn>
                <a:cxn ang="0">
                  <a:pos x="T2" y="T3"/>
                </a:cxn>
                <a:cxn ang="0">
                  <a:pos x="T4" y="T5"/>
                </a:cxn>
                <a:cxn ang="0">
                  <a:pos x="T6" y="T7"/>
                </a:cxn>
                <a:cxn ang="0">
                  <a:pos x="T8" y="T9"/>
                </a:cxn>
              </a:cxnLst>
              <a:rect l="0" t="0" r="r" b="b"/>
              <a:pathLst>
                <a:path w="43" h="42">
                  <a:moveTo>
                    <a:pt x="38" y="12"/>
                  </a:moveTo>
                  <a:cubicBezTo>
                    <a:pt x="33" y="3"/>
                    <a:pt x="22" y="0"/>
                    <a:pt x="13" y="4"/>
                  </a:cubicBezTo>
                  <a:cubicBezTo>
                    <a:pt x="4" y="9"/>
                    <a:pt x="0" y="21"/>
                    <a:pt x="5" y="30"/>
                  </a:cubicBezTo>
                  <a:cubicBezTo>
                    <a:pt x="10" y="39"/>
                    <a:pt x="21" y="42"/>
                    <a:pt x="30" y="37"/>
                  </a:cubicBezTo>
                  <a:cubicBezTo>
                    <a:pt x="39" y="32"/>
                    <a:pt x="43" y="21"/>
                    <a:pt x="38" y="1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7" name="Freeform 79"/>
            <p:cNvSpPr/>
            <p:nvPr/>
          </p:nvSpPr>
          <p:spPr bwMode="auto">
            <a:xfrm>
              <a:off x="8528773" y="4584432"/>
              <a:ext cx="62429" cy="60593"/>
            </a:xfrm>
            <a:custGeom>
              <a:avLst/>
              <a:gdLst>
                <a:gd name="T0" fmla="*/ 31 w 43"/>
                <a:gd name="T1" fmla="*/ 6 h 42"/>
                <a:gd name="T2" fmla="*/ 6 w 43"/>
                <a:gd name="T3" fmla="*/ 11 h 42"/>
                <a:gd name="T4" fmla="*/ 11 w 43"/>
                <a:gd name="T5" fmla="*/ 37 h 42"/>
                <a:gd name="T6" fmla="*/ 37 w 43"/>
                <a:gd name="T7" fmla="*/ 31 h 42"/>
                <a:gd name="T8" fmla="*/ 31 w 43"/>
                <a:gd name="T9" fmla="*/ 6 h 42"/>
              </a:gdLst>
              <a:ahLst/>
              <a:cxnLst>
                <a:cxn ang="0">
                  <a:pos x="T0" y="T1"/>
                </a:cxn>
                <a:cxn ang="0">
                  <a:pos x="T2" y="T3"/>
                </a:cxn>
                <a:cxn ang="0">
                  <a:pos x="T4" y="T5"/>
                </a:cxn>
                <a:cxn ang="0">
                  <a:pos x="T6" y="T7"/>
                </a:cxn>
                <a:cxn ang="0">
                  <a:pos x="T8" y="T9"/>
                </a:cxn>
              </a:cxnLst>
              <a:rect l="0" t="0" r="r" b="b"/>
              <a:pathLst>
                <a:path w="43" h="42">
                  <a:moveTo>
                    <a:pt x="31" y="6"/>
                  </a:moveTo>
                  <a:cubicBezTo>
                    <a:pt x="23" y="0"/>
                    <a:pt x="11" y="3"/>
                    <a:pt x="6" y="11"/>
                  </a:cubicBezTo>
                  <a:cubicBezTo>
                    <a:pt x="0" y="20"/>
                    <a:pt x="3" y="31"/>
                    <a:pt x="11" y="37"/>
                  </a:cubicBezTo>
                  <a:cubicBezTo>
                    <a:pt x="20" y="42"/>
                    <a:pt x="32" y="40"/>
                    <a:pt x="37" y="31"/>
                  </a:cubicBezTo>
                  <a:cubicBezTo>
                    <a:pt x="43" y="23"/>
                    <a:pt x="40" y="11"/>
                    <a:pt x="31" y="6"/>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8" name="Freeform 80"/>
            <p:cNvSpPr/>
            <p:nvPr/>
          </p:nvSpPr>
          <p:spPr bwMode="auto">
            <a:xfrm>
              <a:off x="8474912" y="4668283"/>
              <a:ext cx="62429" cy="60593"/>
            </a:xfrm>
            <a:custGeom>
              <a:avLst/>
              <a:gdLst>
                <a:gd name="T0" fmla="*/ 31 w 43"/>
                <a:gd name="T1" fmla="*/ 5 h 42"/>
                <a:gd name="T2" fmla="*/ 6 w 43"/>
                <a:gd name="T3" fmla="*/ 11 h 42"/>
                <a:gd name="T4" fmla="*/ 11 w 43"/>
                <a:gd name="T5" fmla="*/ 37 h 42"/>
                <a:gd name="T6" fmla="*/ 37 w 43"/>
                <a:gd name="T7" fmla="*/ 31 h 42"/>
                <a:gd name="T8" fmla="*/ 31 w 43"/>
                <a:gd name="T9" fmla="*/ 5 h 42"/>
              </a:gdLst>
              <a:ahLst/>
              <a:cxnLst>
                <a:cxn ang="0">
                  <a:pos x="T0" y="T1"/>
                </a:cxn>
                <a:cxn ang="0">
                  <a:pos x="T2" y="T3"/>
                </a:cxn>
                <a:cxn ang="0">
                  <a:pos x="T4" y="T5"/>
                </a:cxn>
                <a:cxn ang="0">
                  <a:pos x="T6" y="T7"/>
                </a:cxn>
                <a:cxn ang="0">
                  <a:pos x="T8" y="T9"/>
                </a:cxn>
              </a:cxnLst>
              <a:rect l="0" t="0" r="r" b="b"/>
              <a:pathLst>
                <a:path w="43" h="42">
                  <a:moveTo>
                    <a:pt x="31" y="5"/>
                  </a:moveTo>
                  <a:cubicBezTo>
                    <a:pt x="23" y="0"/>
                    <a:pt x="11" y="2"/>
                    <a:pt x="6" y="11"/>
                  </a:cubicBezTo>
                  <a:cubicBezTo>
                    <a:pt x="0" y="20"/>
                    <a:pt x="3" y="31"/>
                    <a:pt x="11" y="37"/>
                  </a:cubicBezTo>
                  <a:cubicBezTo>
                    <a:pt x="20" y="42"/>
                    <a:pt x="32" y="40"/>
                    <a:pt x="37" y="31"/>
                  </a:cubicBezTo>
                  <a:cubicBezTo>
                    <a:pt x="43" y="22"/>
                    <a:pt x="40" y="11"/>
                    <a:pt x="31" y="5"/>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99" name="Freeform 81"/>
            <p:cNvSpPr/>
            <p:nvPr/>
          </p:nvSpPr>
          <p:spPr bwMode="auto">
            <a:xfrm>
              <a:off x="8421664" y="4752134"/>
              <a:ext cx="62429" cy="60593"/>
            </a:xfrm>
            <a:custGeom>
              <a:avLst/>
              <a:gdLst>
                <a:gd name="T0" fmla="*/ 32 w 43"/>
                <a:gd name="T1" fmla="*/ 5 h 42"/>
                <a:gd name="T2" fmla="*/ 6 w 43"/>
                <a:gd name="T3" fmla="*/ 11 h 42"/>
                <a:gd name="T4" fmla="*/ 11 w 43"/>
                <a:gd name="T5" fmla="*/ 37 h 42"/>
                <a:gd name="T6" fmla="*/ 37 w 43"/>
                <a:gd name="T7" fmla="*/ 31 h 42"/>
                <a:gd name="T8" fmla="*/ 32 w 43"/>
                <a:gd name="T9" fmla="*/ 5 h 42"/>
              </a:gdLst>
              <a:ahLst/>
              <a:cxnLst>
                <a:cxn ang="0">
                  <a:pos x="T0" y="T1"/>
                </a:cxn>
                <a:cxn ang="0">
                  <a:pos x="T2" y="T3"/>
                </a:cxn>
                <a:cxn ang="0">
                  <a:pos x="T4" y="T5"/>
                </a:cxn>
                <a:cxn ang="0">
                  <a:pos x="T6" y="T7"/>
                </a:cxn>
                <a:cxn ang="0">
                  <a:pos x="T8" y="T9"/>
                </a:cxn>
              </a:cxnLst>
              <a:rect l="0" t="0" r="r" b="b"/>
              <a:pathLst>
                <a:path w="43" h="42">
                  <a:moveTo>
                    <a:pt x="32" y="5"/>
                  </a:moveTo>
                  <a:cubicBezTo>
                    <a:pt x="23" y="0"/>
                    <a:pt x="11" y="2"/>
                    <a:pt x="6" y="11"/>
                  </a:cubicBezTo>
                  <a:cubicBezTo>
                    <a:pt x="0" y="20"/>
                    <a:pt x="3" y="31"/>
                    <a:pt x="11" y="37"/>
                  </a:cubicBezTo>
                  <a:cubicBezTo>
                    <a:pt x="20" y="42"/>
                    <a:pt x="32" y="40"/>
                    <a:pt x="37" y="31"/>
                  </a:cubicBezTo>
                  <a:cubicBezTo>
                    <a:pt x="43" y="22"/>
                    <a:pt x="40" y="11"/>
                    <a:pt x="32" y="5"/>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0" name="Freeform 82"/>
            <p:cNvSpPr/>
            <p:nvPr/>
          </p:nvSpPr>
          <p:spPr bwMode="auto">
            <a:xfrm>
              <a:off x="8368416" y="4835984"/>
              <a:ext cx="61817" cy="60593"/>
            </a:xfrm>
            <a:custGeom>
              <a:avLst/>
              <a:gdLst>
                <a:gd name="T0" fmla="*/ 32 w 43"/>
                <a:gd name="T1" fmla="*/ 5 h 42"/>
                <a:gd name="T2" fmla="*/ 6 w 43"/>
                <a:gd name="T3" fmla="*/ 11 h 42"/>
                <a:gd name="T4" fmla="*/ 12 w 43"/>
                <a:gd name="T5" fmla="*/ 37 h 42"/>
                <a:gd name="T6" fmla="*/ 37 w 43"/>
                <a:gd name="T7" fmla="*/ 31 h 42"/>
                <a:gd name="T8" fmla="*/ 32 w 43"/>
                <a:gd name="T9" fmla="*/ 5 h 42"/>
              </a:gdLst>
              <a:ahLst/>
              <a:cxnLst>
                <a:cxn ang="0">
                  <a:pos x="T0" y="T1"/>
                </a:cxn>
                <a:cxn ang="0">
                  <a:pos x="T2" y="T3"/>
                </a:cxn>
                <a:cxn ang="0">
                  <a:pos x="T4" y="T5"/>
                </a:cxn>
                <a:cxn ang="0">
                  <a:pos x="T6" y="T7"/>
                </a:cxn>
                <a:cxn ang="0">
                  <a:pos x="T8" y="T9"/>
                </a:cxn>
              </a:cxnLst>
              <a:rect l="0" t="0" r="r" b="b"/>
              <a:pathLst>
                <a:path w="43" h="42">
                  <a:moveTo>
                    <a:pt x="32" y="5"/>
                  </a:moveTo>
                  <a:cubicBezTo>
                    <a:pt x="23" y="0"/>
                    <a:pt x="11" y="2"/>
                    <a:pt x="6" y="11"/>
                  </a:cubicBezTo>
                  <a:cubicBezTo>
                    <a:pt x="0" y="20"/>
                    <a:pt x="3" y="31"/>
                    <a:pt x="12" y="37"/>
                  </a:cubicBezTo>
                  <a:cubicBezTo>
                    <a:pt x="20" y="42"/>
                    <a:pt x="32" y="40"/>
                    <a:pt x="37" y="31"/>
                  </a:cubicBezTo>
                  <a:cubicBezTo>
                    <a:pt x="43" y="22"/>
                    <a:pt x="40" y="11"/>
                    <a:pt x="32" y="5"/>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1" name="Freeform 83"/>
            <p:cNvSpPr/>
            <p:nvPr/>
          </p:nvSpPr>
          <p:spPr bwMode="auto">
            <a:xfrm>
              <a:off x="8314555" y="4919835"/>
              <a:ext cx="62429" cy="61205"/>
            </a:xfrm>
            <a:custGeom>
              <a:avLst/>
              <a:gdLst>
                <a:gd name="T0" fmla="*/ 32 w 43"/>
                <a:gd name="T1" fmla="*/ 5 h 42"/>
                <a:gd name="T2" fmla="*/ 6 w 43"/>
                <a:gd name="T3" fmla="*/ 11 h 42"/>
                <a:gd name="T4" fmla="*/ 12 w 43"/>
                <a:gd name="T5" fmla="*/ 37 h 42"/>
                <a:gd name="T6" fmla="*/ 37 w 43"/>
                <a:gd name="T7" fmla="*/ 31 h 42"/>
                <a:gd name="T8" fmla="*/ 32 w 43"/>
                <a:gd name="T9" fmla="*/ 5 h 42"/>
              </a:gdLst>
              <a:ahLst/>
              <a:cxnLst>
                <a:cxn ang="0">
                  <a:pos x="T0" y="T1"/>
                </a:cxn>
                <a:cxn ang="0">
                  <a:pos x="T2" y="T3"/>
                </a:cxn>
                <a:cxn ang="0">
                  <a:pos x="T4" y="T5"/>
                </a:cxn>
                <a:cxn ang="0">
                  <a:pos x="T6" y="T7"/>
                </a:cxn>
                <a:cxn ang="0">
                  <a:pos x="T8" y="T9"/>
                </a:cxn>
              </a:cxnLst>
              <a:rect l="0" t="0" r="r" b="b"/>
              <a:pathLst>
                <a:path w="43" h="42">
                  <a:moveTo>
                    <a:pt x="32" y="5"/>
                  </a:moveTo>
                  <a:cubicBezTo>
                    <a:pt x="23" y="0"/>
                    <a:pt x="11" y="2"/>
                    <a:pt x="6" y="11"/>
                  </a:cubicBezTo>
                  <a:cubicBezTo>
                    <a:pt x="0" y="19"/>
                    <a:pt x="3" y="31"/>
                    <a:pt x="12" y="37"/>
                  </a:cubicBezTo>
                  <a:cubicBezTo>
                    <a:pt x="20" y="42"/>
                    <a:pt x="32" y="39"/>
                    <a:pt x="37" y="31"/>
                  </a:cubicBezTo>
                  <a:cubicBezTo>
                    <a:pt x="43" y="22"/>
                    <a:pt x="40" y="11"/>
                    <a:pt x="32" y="5"/>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2" name="Freeform 84"/>
            <p:cNvSpPr/>
            <p:nvPr/>
          </p:nvSpPr>
          <p:spPr bwMode="auto">
            <a:xfrm>
              <a:off x="8261307" y="5002462"/>
              <a:ext cx="61817" cy="62429"/>
            </a:xfrm>
            <a:custGeom>
              <a:avLst/>
              <a:gdLst>
                <a:gd name="T0" fmla="*/ 32 w 43"/>
                <a:gd name="T1" fmla="*/ 6 h 43"/>
                <a:gd name="T2" fmla="*/ 6 w 43"/>
                <a:gd name="T3" fmla="*/ 12 h 43"/>
                <a:gd name="T4" fmla="*/ 12 w 43"/>
                <a:gd name="T5" fmla="*/ 37 h 43"/>
                <a:gd name="T6" fmla="*/ 37 w 43"/>
                <a:gd name="T7" fmla="*/ 32 h 43"/>
                <a:gd name="T8" fmla="*/ 32 w 43"/>
                <a:gd name="T9" fmla="*/ 6 h 43"/>
              </a:gdLst>
              <a:ahLst/>
              <a:cxnLst>
                <a:cxn ang="0">
                  <a:pos x="T0" y="T1"/>
                </a:cxn>
                <a:cxn ang="0">
                  <a:pos x="T2" y="T3"/>
                </a:cxn>
                <a:cxn ang="0">
                  <a:pos x="T4" y="T5"/>
                </a:cxn>
                <a:cxn ang="0">
                  <a:pos x="T6" y="T7"/>
                </a:cxn>
                <a:cxn ang="0">
                  <a:pos x="T8" y="T9"/>
                </a:cxn>
              </a:cxnLst>
              <a:rect l="0" t="0" r="r" b="b"/>
              <a:pathLst>
                <a:path w="43" h="43">
                  <a:moveTo>
                    <a:pt x="32" y="6"/>
                  </a:moveTo>
                  <a:cubicBezTo>
                    <a:pt x="23" y="0"/>
                    <a:pt x="12" y="3"/>
                    <a:pt x="6" y="12"/>
                  </a:cubicBezTo>
                  <a:cubicBezTo>
                    <a:pt x="0" y="20"/>
                    <a:pt x="3" y="32"/>
                    <a:pt x="12" y="37"/>
                  </a:cubicBezTo>
                  <a:cubicBezTo>
                    <a:pt x="20" y="43"/>
                    <a:pt x="32" y="40"/>
                    <a:pt x="37" y="32"/>
                  </a:cubicBezTo>
                  <a:cubicBezTo>
                    <a:pt x="43" y="23"/>
                    <a:pt x="40" y="12"/>
                    <a:pt x="32" y="6"/>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3" name="Freeform 85"/>
            <p:cNvSpPr/>
            <p:nvPr/>
          </p:nvSpPr>
          <p:spPr bwMode="auto">
            <a:xfrm>
              <a:off x="8208671" y="5086313"/>
              <a:ext cx="61205" cy="62429"/>
            </a:xfrm>
            <a:custGeom>
              <a:avLst/>
              <a:gdLst>
                <a:gd name="T0" fmla="*/ 31 w 42"/>
                <a:gd name="T1" fmla="*/ 6 h 43"/>
                <a:gd name="T2" fmla="*/ 5 w 42"/>
                <a:gd name="T3" fmla="*/ 12 h 43"/>
                <a:gd name="T4" fmla="*/ 11 w 42"/>
                <a:gd name="T5" fmla="*/ 37 h 43"/>
                <a:gd name="T6" fmla="*/ 37 w 42"/>
                <a:gd name="T7" fmla="*/ 32 h 43"/>
                <a:gd name="T8" fmla="*/ 31 w 42"/>
                <a:gd name="T9" fmla="*/ 6 h 43"/>
              </a:gdLst>
              <a:ahLst/>
              <a:cxnLst>
                <a:cxn ang="0">
                  <a:pos x="T0" y="T1"/>
                </a:cxn>
                <a:cxn ang="0">
                  <a:pos x="T2" y="T3"/>
                </a:cxn>
                <a:cxn ang="0">
                  <a:pos x="T4" y="T5"/>
                </a:cxn>
                <a:cxn ang="0">
                  <a:pos x="T6" y="T7"/>
                </a:cxn>
                <a:cxn ang="0">
                  <a:pos x="T8" y="T9"/>
                </a:cxn>
              </a:cxnLst>
              <a:rect l="0" t="0" r="r" b="b"/>
              <a:pathLst>
                <a:path w="42" h="43">
                  <a:moveTo>
                    <a:pt x="31" y="6"/>
                  </a:moveTo>
                  <a:cubicBezTo>
                    <a:pt x="22" y="0"/>
                    <a:pt x="11" y="3"/>
                    <a:pt x="5" y="12"/>
                  </a:cubicBezTo>
                  <a:cubicBezTo>
                    <a:pt x="0" y="20"/>
                    <a:pt x="2" y="32"/>
                    <a:pt x="11" y="37"/>
                  </a:cubicBezTo>
                  <a:cubicBezTo>
                    <a:pt x="19" y="43"/>
                    <a:pt x="31" y="40"/>
                    <a:pt x="37" y="32"/>
                  </a:cubicBezTo>
                  <a:cubicBezTo>
                    <a:pt x="42" y="23"/>
                    <a:pt x="40" y="11"/>
                    <a:pt x="31" y="6"/>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4" name="Freeform 86"/>
            <p:cNvSpPr/>
            <p:nvPr/>
          </p:nvSpPr>
          <p:spPr bwMode="auto">
            <a:xfrm>
              <a:off x="9346472" y="4782736"/>
              <a:ext cx="57533" cy="57533"/>
            </a:xfrm>
            <a:custGeom>
              <a:avLst/>
              <a:gdLst>
                <a:gd name="T0" fmla="*/ 22 w 40"/>
                <a:gd name="T1" fmla="*/ 1 h 40"/>
                <a:gd name="T2" fmla="*/ 1 w 40"/>
                <a:gd name="T3" fmla="*/ 17 h 40"/>
                <a:gd name="T4" fmla="*/ 17 w 40"/>
                <a:gd name="T5" fmla="*/ 38 h 40"/>
                <a:gd name="T6" fmla="*/ 38 w 40"/>
                <a:gd name="T7" fmla="*/ 22 h 40"/>
                <a:gd name="T8" fmla="*/ 22 w 40"/>
                <a:gd name="T9" fmla="*/ 1 h 40"/>
              </a:gdLst>
              <a:ahLst/>
              <a:cxnLst>
                <a:cxn ang="0">
                  <a:pos x="T0" y="T1"/>
                </a:cxn>
                <a:cxn ang="0">
                  <a:pos x="T2" y="T3"/>
                </a:cxn>
                <a:cxn ang="0">
                  <a:pos x="T4" y="T5"/>
                </a:cxn>
                <a:cxn ang="0">
                  <a:pos x="T6" y="T7"/>
                </a:cxn>
                <a:cxn ang="0">
                  <a:pos x="T8" y="T9"/>
                </a:cxn>
              </a:cxnLst>
              <a:rect l="0" t="0" r="r" b="b"/>
              <a:pathLst>
                <a:path w="40" h="40">
                  <a:moveTo>
                    <a:pt x="22" y="1"/>
                  </a:moveTo>
                  <a:cubicBezTo>
                    <a:pt x="12" y="0"/>
                    <a:pt x="3" y="7"/>
                    <a:pt x="1" y="17"/>
                  </a:cubicBezTo>
                  <a:cubicBezTo>
                    <a:pt x="0" y="27"/>
                    <a:pt x="7" y="36"/>
                    <a:pt x="17" y="38"/>
                  </a:cubicBezTo>
                  <a:cubicBezTo>
                    <a:pt x="27" y="40"/>
                    <a:pt x="37" y="32"/>
                    <a:pt x="38" y="22"/>
                  </a:cubicBezTo>
                  <a:cubicBezTo>
                    <a:pt x="40" y="12"/>
                    <a:pt x="33" y="3"/>
                    <a:pt x="22" y="1"/>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5" name="Freeform 87"/>
            <p:cNvSpPr/>
            <p:nvPr/>
          </p:nvSpPr>
          <p:spPr bwMode="auto">
            <a:xfrm>
              <a:off x="9331782" y="4880664"/>
              <a:ext cx="58145" cy="56921"/>
            </a:xfrm>
            <a:custGeom>
              <a:avLst/>
              <a:gdLst>
                <a:gd name="T0" fmla="*/ 22 w 40"/>
                <a:gd name="T1" fmla="*/ 1 h 39"/>
                <a:gd name="T2" fmla="*/ 1 w 40"/>
                <a:gd name="T3" fmla="*/ 17 h 39"/>
                <a:gd name="T4" fmla="*/ 17 w 40"/>
                <a:gd name="T5" fmla="*/ 38 h 39"/>
                <a:gd name="T6" fmla="*/ 38 w 40"/>
                <a:gd name="T7" fmla="*/ 22 h 39"/>
                <a:gd name="T8" fmla="*/ 22 w 40"/>
                <a:gd name="T9" fmla="*/ 1 h 39"/>
              </a:gdLst>
              <a:ahLst/>
              <a:cxnLst>
                <a:cxn ang="0">
                  <a:pos x="T0" y="T1"/>
                </a:cxn>
                <a:cxn ang="0">
                  <a:pos x="T2" y="T3"/>
                </a:cxn>
                <a:cxn ang="0">
                  <a:pos x="T4" y="T5"/>
                </a:cxn>
                <a:cxn ang="0">
                  <a:pos x="T6" y="T7"/>
                </a:cxn>
                <a:cxn ang="0">
                  <a:pos x="T8" y="T9"/>
                </a:cxn>
              </a:cxnLst>
              <a:rect l="0" t="0" r="r" b="b"/>
              <a:pathLst>
                <a:path w="40" h="39">
                  <a:moveTo>
                    <a:pt x="22" y="1"/>
                  </a:moveTo>
                  <a:cubicBezTo>
                    <a:pt x="12" y="0"/>
                    <a:pt x="3" y="7"/>
                    <a:pt x="1" y="17"/>
                  </a:cubicBezTo>
                  <a:cubicBezTo>
                    <a:pt x="0" y="27"/>
                    <a:pt x="7" y="36"/>
                    <a:pt x="17" y="38"/>
                  </a:cubicBezTo>
                  <a:cubicBezTo>
                    <a:pt x="27" y="39"/>
                    <a:pt x="37" y="32"/>
                    <a:pt x="38" y="22"/>
                  </a:cubicBezTo>
                  <a:cubicBezTo>
                    <a:pt x="40" y="12"/>
                    <a:pt x="33" y="3"/>
                    <a:pt x="22" y="1"/>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6" name="Freeform 88"/>
            <p:cNvSpPr/>
            <p:nvPr/>
          </p:nvSpPr>
          <p:spPr bwMode="auto">
            <a:xfrm>
              <a:off x="9317093" y="4977980"/>
              <a:ext cx="58145" cy="57533"/>
            </a:xfrm>
            <a:custGeom>
              <a:avLst/>
              <a:gdLst>
                <a:gd name="T0" fmla="*/ 22 w 40"/>
                <a:gd name="T1" fmla="*/ 2 h 40"/>
                <a:gd name="T2" fmla="*/ 1 w 40"/>
                <a:gd name="T3" fmla="*/ 18 h 40"/>
                <a:gd name="T4" fmla="*/ 17 w 40"/>
                <a:gd name="T5" fmla="*/ 39 h 40"/>
                <a:gd name="T6" fmla="*/ 38 w 40"/>
                <a:gd name="T7" fmla="*/ 23 h 40"/>
                <a:gd name="T8" fmla="*/ 22 w 40"/>
                <a:gd name="T9" fmla="*/ 2 h 40"/>
              </a:gdLst>
              <a:ahLst/>
              <a:cxnLst>
                <a:cxn ang="0">
                  <a:pos x="T0" y="T1"/>
                </a:cxn>
                <a:cxn ang="0">
                  <a:pos x="T2" y="T3"/>
                </a:cxn>
                <a:cxn ang="0">
                  <a:pos x="T4" y="T5"/>
                </a:cxn>
                <a:cxn ang="0">
                  <a:pos x="T6" y="T7"/>
                </a:cxn>
                <a:cxn ang="0">
                  <a:pos x="T8" y="T9"/>
                </a:cxn>
              </a:cxnLst>
              <a:rect l="0" t="0" r="r" b="b"/>
              <a:pathLst>
                <a:path w="40" h="40">
                  <a:moveTo>
                    <a:pt x="22" y="2"/>
                  </a:moveTo>
                  <a:cubicBezTo>
                    <a:pt x="12" y="0"/>
                    <a:pt x="3" y="7"/>
                    <a:pt x="1" y="18"/>
                  </a:cubicBezTo>
                  <a:cubicBezTo>
                    <a:pt x="0" y="28"/>
                    <a:pt x="7" y="37"/>
                    <a:pt x="17" y="39"/>
                  </a:cubicBezTo>
                  <a:cubicBezTo>
                    <a:pt x="27" y="40"/>
                    <a:pt x="36" y="33"/>
                    <a:pt x="38" y="23"/>
                  </a:cubicBezTo>
                  <a:cubicBezTo>
                    <a:pt x="40" y="13"/>
                    <a:pt x="32" y="3"/>
                    <a:pt x="22" y="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7" name="Freeform 89"/>
            <p:cNvSpPr/>
            <p:nvPr/>
          </p:nvSpPr>
          <p:spPr bwMode="auto">
            <a:xfrm>
              <a:off x="10301270" y="4574027"/>
              <a:ext cx="60593" cy="60593"/>
            </a:xfrm>
            <a:custGeom>
              <a:avLst/>
              <a:gdLst>
                <a:gd name="T0" fmla="*/ 16 w 42"/>
                <a:gd name="T1" fmla="*/ 3 h 42"/>
                <a:gd name="T2" fmla="*/ 3 w 42"/>
                <a:gd name="T3" fmla="*/ 26 h 42"/>
                <a:gd name="T4" fmla="*/ 27 w 42"/>
                <a:gd name="T5" fmla="*/ 39 h 42"/>
                <a:gd name="T6" fmla="*/ 39 w 42"/>
                <a:gd name="T7" fmla="*/ 15 h 42"/>
                <a:gd name="T8" fmla="*/ 16 w 42"/>
                <a:gd name="T9" fmla="*/ 3 h 42"/>
              </a:gdLst>
              <a:ahLst/>
              <a:cxnLst>
                <a:cxn ang="0">
                  <a:pos x="T0" y="T1"/>
                </a:cxn>
                <a:cxn ang="0">
                  <a:pos x="T2" y="T3"/>
                </a:cxn>
                <a:cxn ang="0">
                  <a:pos x="T4" y="T5"/>
                </a:cxn>
                <a:cxn ang="0">
                  <a:pos x="T6" y="T7"/>
                </a:cxn>
                <a:cxn ang="0">
                  <a:pos x="T8" y="T9"/>
                </a:cxn>
              </a:cxnLst>
              <a:rect l="0" t="0" r="r" b="b"/>
              <a:pathLst>
                <a:path w="42" h="42">
                  <a:moveTo>
                    <a:pt x="16" y="3"/>
                  </a:moveTo>
                  <a:cubicBezTo>
                    <a:pt x="6" y="6"/>
                    <a:pt x="0" y="17"/>
                    <a:pt x="3" y="26"/>
                  </a:cubicBezTo>
                  <a:cubicBezTo>
                    <a:pt x="7" y="36"/>
                    <a:pt x="17" y="42"/>
                    <a:pt x="27" y="39"/>
                  </a:cubicBezTo>
                  <a:cubicBezTo>
                    <a:pt x="37" y="35"/>
                    <a:pt x="42" y="25"/>
                    <a:pt x="39" y="15"/>
                  </a:cubicBezTo>
                  <a:cubicBezTo>
                    <a:pt x="36" y="5"/>
                    <a:pt x="25" y="0"/>
                    <a:pt x="16" y="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8" name="Freeform 90"/>
            <p:cNvSpPr/>
            <p:nvPr/>
          </p:nvSpPr>
          <p:spPr bwMode="auto">
            <a:xfrm>
              <a:off x="10331872" y="4668283"/>
              <a:ext cx="60593" cy="60593"/>
            </a:xfrm>
            <a:custGeom>
              <a:avLst/>
              <a:gdLst>
                <a:gd name="T0" fmla="*/ 15 w 42"/>
                <a:gd name="T1" fmla="*/ 4 h 42"/>
                <a:gd name="T2" fmla="*/ 3 w 42"/>
                <a:gd name="T3" fmla="*/ 27 h 42"/>
                <a:gd name="T4" fmla="*/ 27 w 42"/>
                <a:gd name="T5" fmla="*/ 39 h 42"/>
                <a:gd name="T6" fmla="*/ 39 w 42"/>
                <a:gd name="T7" fmla="*/ 16 h 42"/>
                <a:gd name="T8" fmla="*/ 15 w 42"/>
                <a:gd name="T9" fmla="*/ 4 h 42"/>
              </a:gdLst>
              <a:ahLst/>
              <a:cxnLst>
                <a:cxn ang="0">
                  <a:pos x="T0" y="T1"/>
                </a:cxn>
                <a:cxn ang="0">
                  <a:pos x="T2" y="T3"/>
                </a:cxn>
                <a:cxn ang="0">
                  <a:pos x="T4" y="T5"/>
                </a:cxn>
                <a:cxn ang="0">
                  <a:pos x="T6" y="T7"/>
                </a:cxn>
                <a:cxn ang="0">
                  <a:pos x="T8" y="T9"/>
                </a:cxn>
              </a:cxnLst>
              <a:rect l="0" t="0" r="r" b="b"/>
              <a:pathLst>
                <a:path w="42" h="42">
                  <a:moveTo>
                    <a:pt x="15" y="4"/>
                  </a:moveTo>
                  <a:cubicBezTo>
                    <a:pt x="5" y="7"/>
                    <a:pt x="0" y="17"/>
                    <a:pt x="3" y="27"/>
                  </a:cubicBezTo>
                  <a:cubicBezTo>
                    <a:pt x="6" y="37"/>
                    <a:pt x="17" y="42"/>
                    <a:pt x="27" y="39"/>
                  </a:cubicBezTo>
                  <a:cubicBezTo>
                    <a:pt x="36" y="36"/>
                    <a:pt x="42" y="25"/>
                    <a:pt x="39" y="16"/>
                  </a:cubicBezTo>
                  <a:cubicBezTo>
                    <a:pt x="36" y="6"/>
                    <a:pt x="25" y="0"/>
                    <a:pt x="15" y="4"/>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09" name="Freeform 91"/>
            <p:cNvSpPr/>
            <p:nvPr/>
          </p:nvSpPr>
          <p:spPr bwMode="auto">
            <a:xfrm>
              <a:off x="10361863" y="4763762"/>
              <a:ext cx="59369" cy="60593"/>
            </a:xfrm>
            <a:custGeom>
              <a:avLst/>
              <a:gdLst>
                <a:gd name="T0" fmla="*/ 15 w 41"/>
                <a:gd name="T1" fmla="*/ 3 h 42"/>
                <a:gd name="T2" fmla="*/ 3 w 41"/>
                <a:gd name="T3" fmla="*/ 26 h 42"/>
                <a:gd name="T4" fmla="*/ 26 w 41"/>
                <a:gd name="T5" fmla="*/ 39 h 42"/>
                <a:gd name="T6" fmla="*/ 38 w 41"/>
                <a:gd name="T7" fmla="*/ 15 h 42"/>
                <a:gd name="T8" fmla="*/ 15 w 41"/>
                <a:gd name="T9" fmla="*/ 3 h 42"/>
              </a:gdLst>
              <a:ahLst/>
              <a:cxnLst>
                <a:cxn ang="0">
                  <a:pos x="T0" y="T1"/>
                </a:cxn>
                <a:cxn ang="0">
                  <a:pos x="T2" y="T3"/>
                </a:cxn>
                <a:cxn ang="0">
                  <a:pos x="T4" y="T5"/>
                </a:cxn>
                <a:cxn ang="0">
                  <a:pos x="T6" y="T7"/>
                </a:cxn>
                <a:cxn ang="0">
                  <a:pos x="T8" y="T9"/>
                </a:cxn>
              </a:cxnLst>
              <a:rect l="0" t="0" r="r" b="b"/>
              <a:pathLst>
                <a:path w="41" h="42">
                  <a:moveTo>
                    <a:pt x="15" y="3"/>
                  </a:moveTo>
                  <a:cubicBezTo>
                    <a:pt x="5" y="6"/>
                    <a:pt x="0" y="17"/>
                    <a:pt x="3" y="26"/>
                  </a:cubicBezTo>
                  <a:cubicBezTo>
                    <a:pt x="6" y="36"/>
                    <a:pt x="16" y="42"/>
                    <a:pt x="26" y="39"/>
                  </a:cubicBezTo>
                  <a:cubicBezTo>
                    <a:pt x="36" y="35"/>
                    <a:pt x="41" y="25"/>
                    <a:pt x="38" y="15"/>
                  </a:cubicBezTo>
                  <a:cubicBezTo>
                    <a:pt x="35" y="5"/>
                    <a:pt x="25" y="0"/>
                    <a:pt x="15" y="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0" name="Freeform 92"/>
            <p:cNvSpPr/>
            <p:nvPr/>
          </p:nvSpPr>
          <p:spPr bwMode="auto">
            <a:xfrm>
              <a:off x="10391241" y="4858018"/>
              <a:ext cx="60593" cy="60593"/>
            </a:xfrm>
            <a:custGeom>
              <a:avLst/>
              <a:gdLst>
                <a:gd name="T0" fmla="*/ 16 w 42"/>
                <a:gd name="T1" fmla="*/ 3 h 42"/>
                <a:gd name="T2" fmla="*/ 4 w 42"/>
                <a:gd name="T3" fmla="*/ 27 h 42"/>
                <a:gd name="T4" fmla="*/ 27 w 42"/>
                <a:gd name="T5" fmla="*/ 39 h 42"/>
                <a:gd name="T6" fmla="*/ 39 w 42"/>
                <a:gd name="T7" fmla="*/ 16 h 42"/>
                <a:gd name="T8" fmla="*/ 16 w 42"/>
                <a:gd name="T9" fmla="*/ 3 h 42"/>
              </a:gdLst>
              <a:ahLst/>
              <a:cxnLst>
                <a:cxn ang="0">
                  <a:pos x="T0" y="T1"/>
                </a:cxn>
                <a:cxn ang="0">
                  <a:pos x="T2" y="T3"/>
                </a:cxn>
                <a:cxn ang="0">
                  <a:pos x="T4" y="T5"/>
                </a:cxn>
                <a:cxn ang="0">
                  <a:pos x="T6" y="T7"/>
                </a:cxn>
                <a:cxn ang="0">
                  <a:pos x="T8" y="T9"/>
                </a:cxn>
              </a:cxnLst>
              <a:rect l="0" t="0" r="r" b="b"/>
              <a:pathLst>
                <a:path w="42" h="42">
                  <a:moveTo>
                    <a:pt x="16" y="3"/>
                  </a:moveTo>
                  <a:cubicBezTo>
                    <a:pt x="6" y="7"/>
                    <a:pt x="0" y="17"/>
                    <a:pt x="4" y="27"/>
                  </a:cubicBezTo>
                  <a:cubicBezTo>
                    <a:pt x="7" y="37"/>
                    <a:pt x="17" y="42"/>
                    <a:pt x="27" y="39"/>
                  </a:cubicBezTo>
                  <a:cubicBezTo>
                    <a:pt x="37" y="36"/>
                    <a:pt x="42" y="25"/>
                    <a:pt x="39" y="16"/>
                  </a:cubicBezTo>
                  <a:cubicBezTo>
                    <a:pt x="36" y="6"/>
                    <a:pt x="25" y="0"/>
                    <a:pt x="16" y="3"/>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1" name="Rectangle 93"/>
            <p:cNvSpPr>
              <a:spLocks noChangeArrowheads="1"/>
            </p:cNvSpPr>
            <p:nvPr/>
          </p:nvSpPr>
          <p:spPr bwMode="auto">
            <a:xfrm>
              <a:off x="9071661" y="5771197"/>
              <a:ext cx="441288" cy="18974"/>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2" name="Rectangle 94"/>
            <p:cNvSpPr>
              <a:spLocks noChangeArrowheads="1"/>
            </p:cNvSpPr>
            <p:nvPr/>
          </p:nvSpPr>
          <p:spPr bwMode="auto">
            <a:xfrm>
              <a:off x="9290163" y="5636546"/>
              <a:ext cx="18362" cy="143220"/>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3" name="Freeform 95"/>
            <p:cNvSpPr/>
            <p:nvPr/>
          </p:nvSpPr>
          <p:spPr bwMode="auto">
            <a:xfrm>
              <a:off x="9046567" y="5293186"/>
              <a:ext cx="504941" cy="97316"/>
            </a:xfrm>
            <a:custGeom>
              <a:avLst/>
              <a:gdLst>
                <a:gd name="T0" fmla="*/ 349 w 349"/>
                <a:gd name="T1" fmla="*/ 33 h 67"/>
                <a:gd name="T2" fmla="*/ 316 w 349"/>
                <a:gd name="T3" fmla="*/ 67 h 67"/>
                <a:gd name="T4" fmla="*/ 33 w 349"/>
                <a:gd name="T5" fmla="*/ 67 h 67"/>
                <a:gd name="T6" fmla="*/ 0 w 349"/>
                <a:gd name="T7" fmla="*/ 33 h 67"/>
                <a:gd name="T8" fmla="*/ 33 w 349"/>
                <a:gd name="T9" fmla="*/ 0 h 67"/>
                <a:gd name="T10" fmla="*/ 316 w 349"/>
                <a:gd name="T11" fmla="*/ 0 h 67"/>
                <a:gd name="T12" fmla="*/ 349 w 349"/>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349" h="67">
                  <a:moveTo>
                    <a:pt x="349" y="33"/>
                  </a:moveTo>
                  <a:cubicBezTo>
                    <a:pt x="349" y="52"/>
                    <a:pt x="334" y="67"/>
                    <a:pt x="316" y="67"/>
                  </a:cubicBezTo>
                  <a:cubicBezTo>
                    <a:pt x="33" y="67"/>
                    <a:pt x="33" y="67"/>
                    <a:pt x="33" y="67"/>
                  </a:cubicBezTo>
                  <a:cubicBezTo>
                    <a:pt x="15" y="67"/>
                    <a:pt x="0" y="52"/>
                    <a:pt x="0" y="33"/>
                  </a:cubicBezTo>
                  <a:cubicBezTo>
                    <a:pt x="0" y="15"/>
                    <a:pt x="15" y="0"/>
                    <a:pt x="33" y="0"/>
                  </a:cubicBezTo>
                  <a:cubicBezTo>
                    <a:pt x="316" y="0"/>
                    <a:pt x="316" y="0"/>
                    <a:pt x="316" y="0"/>
                  </a:cubicBezTo>
                  <a:cubicBezTo>
                    <a:pt x="334" y="0"/>
                    <a:pt x="349" y="15"/>
                    <a:pt x="349" y="33"/>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4" name="Freeform 96"/>
            <p:cNvSpPr/>
            <p:nvPr/>
          </p:nvSpPr>
          <p:spPr bwMode="auto">
            <a:xfrm>
              <a:off x="9046567" y="5420492"/>
              <a:ext cx="504941" cy="97316"/>
            </a:xfrm>
            <a:custGeom>
              <a:avLst/>
              <a:gdLst>
                <a:gd name="T0" fmla="*/ 349 w 349"/>
                <a:gd name="T1" fmla="*/ 34 h 67"/>
                <a:gd name="T2" fmla="*/ 316 w 349"/>
                <a:gd name="T3" fmla="*/ 67 h 67"/>
                <a:gd name="T4" fmla="*/ 33 w 349"/>
                <a:gd name="T5" fmla="*/ 67 h 67"/>
                <a:gd name="T6" fmla="*/ 0 w 349"/>
                <a:gd name="T7" fmla="*/ 34 h 67"/>
                <a:gd name="T8" fmla="*/ 33 w 349"/>
                <a:gd name="T9" fmla="*/ 0 h 67"/>
                <a:gd name="T10" fmla="*/ 316 w 349"/>
                <a:gd name="T11" fmla="*/ 0 h 67"/>
                <a:gd name="T12" fmla="*/ 349 w 349"/>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349" h="67">
                  <a:moveTo>
                    <a:pt x="349" y="34"/>
                  </a:moveTo>
                  <a:cubicBezTo>
                    <a:pt x="349" y="52"/>
                    <a:pt x="334" y="67"/>
                    <a:pt x="316" y="67"/>
                  </a:cubicBezTo>
                  <a:cubicBezTo>
                    <a:pt x="33" y="67"/>
                    <a:pt x="33" y="67"/>
                    <a:pt x="33" y="67"/>
                  </a:cubicBezTo>
                  <a:cubicBezTo>
                    <a:pt x="15" y="67"/>
                    <a:pt x="0" y="52"/>
                    <a:pt x="0" y="34"/>
                  </a:cubicBezTo>
                  <a:cubicBezTo>
                    <a:pt x="0" y="15"/>
                    <a:pt x="15" y="0"/>
                    <a:pt x="33" y="0"/>
                  </a:cubicBezTo>
                  <a:cubicBezTo>
                    <a:pt x="316" y="0"/>
                    <a:pt x="316" y="0"/>
                    <a:pt x="316" y="0"/>
                  </a:cubicBezTo>
                  <a:cubicBezTo>
                    <a:pt x="334" y="0"/>
                    <a:pt x="349" y="15"/>
                    <a:pt x="349" y="34"/>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5" name="Freeform 97"/>
            <p:cNvSpPr/>
            <p:nvPr/>
          </p:nvSpPr>
          <p:spPr bwMode="auto">
            <a:xfrm>
              <a:off x="9046567" y="5549635"/>
              <a:ext cx="504941" cy="96704"/>
            </a:xfrm>
            <a:custGeom>
              <a:avLst/>
              <a:gdLst>
                <a:gd name="T0" fmla="*/ 349 w 349"/>
                <a:gd name="T1" fmla="*/ 34 h 67"/>
                <a:gd name="T2" fmla="*/ 316 w 349"/>
                <a:gd name="T3" fmla="*/ 67 h 67"/>
                <a:gd name="T4" fmla="*/ 33 w 349"/>
                <a:gd name="T5" fmla="*/ 67 h 67"/>
                <a:gd name="T6" fmla="*/ 0 w 349"/>
                <a:gd name="T7" fmla="*/ 34 h 67"/>
                <a:gd name="T8" fmla="*/ 33 w 349"/>
                <a:gd name="T9" fmla="*/ 0 h 67"/>
                <a:gd name="T10" fmla="*/ 316 w 349"/>
                <a:gd name="T11" fmla="*/ 0 h 67"/>
                <a:gd name="T12" fmla="*/ 349 w 349"/>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349" h="67">
                  <a:moveTo>
                    <a:pt x="349" y="34"/>
                  </a:moveTo>
                  <a:cubicBezTo>
                    <a:pt x="349" y="52"/>
                    <a:pt x="334" y="67"/>
                    <a:pt x="316" y="67"/>
                  </a:cubicBezTo>
                  <a:cubicBezTo>
                    <a:pt x="33" y="67"/>
                    <a:pt x="33" y="67"/>
                    <a:pt x="33" y="67"/>
                  </a:cubicBezTo>
                  <a:cubicBezTo>
                    <a:pt x="15" y="67"/>
                    <a:pt x="0" y="52"/>
                    <a:pt x="0" y="34"/>
                  </a:cubicBezTo>
                  <a:cubicBezTo>
                    <a:pt x="0" y="15"/>
                    <a:pt x="15" y="0"/>
                    <a:pt x="33" y="0"/>
                  </a:cubicBezTo>
                  <a:cubicBezTo>
                    <a:pt x="316" y="0"/>
                    <a:pt x="316" y="0"/>
                    <a:pt x="316" y="0"/>
                  </a:cubicBezTo>
                  <a:cubicBezTo>
                    <a:pt x="334" y="0"/>
                    <a:pt x="349" y="15"/>
                    <a:pt x="349" y="34"/>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6" name="Rectangle 98"/>
            <p:cNvSpPr>
              <a:spLocks noChangeArrowheads="1"/>
            </p:cNvSpPr>
            <p:nvPr/>
          </p:nvSpPr>
          <p:spPr bwMode="auto">
            <a:xfrm>
              <a:off x="9120625" y="5322564"/>
              <a:ext cx="34887"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7" name="Rectangle 99"/>
            <p:cNvSpPr>
              <a:spLocks noChangeArrowheads="1"/>
            </p:cNvSpPr>
            <p:nvPr/>
          </p:nvSpPr>
          <p:spPr bwMode="auto">
            <a:xfrm>
              <a:off x="9175710" y="5322564"/>
              <a:ext cx="33051"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8" name="Rectangle 100"/>
            <p:cNvSpPr>
              <a:spLocks noChangeArrowheads="1"/>
            </p:cNvSpPr>
            <p:nvPr/>
          </p:nvSpPr>
          <p:spPr bwMode="auto">
            <a:xfrm>
              <a:off x="9228958" y="5322564"/>
              <a:ext cx="33663"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19" name="Rectangle 101"/>
            <p:cNvSpPr>
              <a:spLocks noChangeArrowheads="1"/>
            </p:cNvSpPr>
            <p:nvPr/>
          </p:nvSpPr>
          <p:spPr bwMode="auto">
            <a:xfrm>
              <a:off x="9282818" y="5322564"/>
              <a:ext cx="33051"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0" name="Rectangle 102"/>
            <p:cNvSpPr>
              <a:spLocks noChangeArrowheads="1"/>
            </p:cNvSpPr>
            <p:nvPr/>
          </p:nvSpPr>
          <p:spPr bwMode="auto">
            <a:xfrm>
              <a:off x="9336067" y="5322564"/>
              <a:ext cx="34887"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1" name="Rectangle 103"/>
            <p:cNvSpPr>
              <a:spLocks noChangeArrowheads="1"/>
            </p:cNvSpPr>
            <p:nvPr/>
          </p:nvSpPr>
          <p:spPr bwMode="auto">
            <a:xfrm>
              <a:off x="9389927" y="5322564"/>
              <a:ext cx="34275"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2" name="Rectangle 104"/>
            <p:cNvSpPr>
              <a:spLocks noChangeArrowheads="1"/>
            </p:cNvSpPr>
            <p:nvPr/>
          </p:nvSpPr>
          <p:spPr bwMode="auto">
            <a:xfrm>
              <a:off x="9443176" y="5322564"/>
              <a:ext cx="34887" cy="34275"/>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3" name="Rectangle 105"/>
            <p:cNvSpPr>
              <a:spLocks noChangeArrowheads="1"/>
            </p:cNvSpPr>
            <p:nvPr/>
          </p:nvSpPr>
          <p:spPr bwMode="auto">
            <a:xfrm>
              <a:off x="9120625" y="5582685"/>
              <a:ext cx="34887" cy="33663"/>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4" name="Rectangle 106"/>
            <p:cNvSpPr>
              <a:spLocks noChangeArrowheads="1"/>
            </p:cNvSpPr>
            <p:nvPr/>
          </p:nvSpPr>
          <p:spPr bwMode="auto">
            <a:xfrm>
              <a:off x="9175710" y="5582685"/>
              <a:ext cx="33051" cy="33663"/>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5" name="Rectangle 107"/>
            <p:cNvSpPr>
              <a:spLocks noChangeArrowheads="1"/>
            </p:cNvSpPr>
            <p:nvPr/>
          </p:nvSpPr>
          <p:spPr bwMode="auto">
            <a:xfrm>
              <a:off x="9228958" y="5582685"/>
              <a:ext cx="33663" cy="33663"/>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6" name="Rectangle 108"/>
            <p:cNvSpPr>
              <a:spLocks noChangeArrowheads="1"/>
            </p:cNvSpPr>
            <p:nvPr/>
          </p:nvSpPr>
          <p:spPr bwMode="auto">
            <a:xfrm>
              <a:off x="9336067" y="5582685"/>
              <a:ext cx="34887" cy="33663"/>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7" name="Rectangle 109"/>
            <p:cNvSpPr>
              <a:spLocks noChangeArrowheads="1"/>
            </p:cNvSpPr>
            <p:nvPr/>
          </p:nvSpPr>
          <p:spPr bwMode="auto">
            <a:xfrm>
              <a:off x="9443176" y="5582685"/>
              <a:ext cx="34887" cy="33663"/>
            </a:xfrm>
            <a:prstGeom prst="rect">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8" name="Oval 110"/>
            <p:cNvSpPr>
              <a:spLocks noChangeArrowheads="1"/>
            </p:cNvSpPr>
            <p:nvPr/>
          </p:nvSpPr>
          <p:spPr bwMode="auto">
            <a:xfrm>
              <a:off x="9237527" y="5448034"/>
              <a:ext cx="39171" cy="39171"/>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29" name="Oval 111"/>
            <p:cNvSpPr>
              <a:spLocks noChangeArrowheads="1"/>
            </p:cNvSpPr>
            <p:nvPr/>
          </p:nvSpPr>
          <p:spPr bwMode="auto">
            <a:xfrm>
              <a:off x="9172649" y="5448034"/>
              <a:ext cx="40395" cy="39171"/>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sp>
          <p:nvSpPr>
            <p:cNvPr id="130" name="Oval 112"/>
            <p:cNvSpPr>
              <a:spLocks noChangeArrowheads="1"/>
            </p:cNvSpPr>
            <p:nvPr/>
          </p:nvSpPr>
          <p:spPr bwMode="auto">
            <a:xfrm>
              <a:off x="9108996" y="5448034"/>
              <a:ext cx="39171" cy="39171"/>
            </a:xfrm>
            <a:prstGeom prst="ellipse">
              <a:avLst/>
            </a:pr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atin typeface="Arial" panose="020B0604020202020204" pitchFamily="34" charset="0"/>
                <a:cs typeface="Arial" panose="020B0604020202020204" pitchFamily="34" charset="0"/>
              </a:endParaRPr>
            </a:p>
          </p:txBody>
        </p:sp>
      </p:grpSp>
      <p:sp>
        <p:nvSpPr>
          <p:cNvPr id="2" name="标题 1"/>
          <p:cNvSpPr>
            <a:spLocks noGrp="1"/>
          </p:cNvSpPr>
          <p:nvPr>
            <p:ph type="title"/>
          </p:nvPr>
        </p:nvSpPr>
        <p:spPr/>
        <p:txBody>
          <a:bodyPr/>
          <a:lstStyle/>
          <a:p>
            <a:r>
              <a:rPr lang="zh-CN" altLang="en-US" dirty="0"/>
              <a:t>广告发布时间密度</a:t>
            </a:r>
            <a:endParaRPr lang="zh-CN" altLang="en-US" dirty="0"/>
          </a:p>
        </p:txBody>
      </p:sp>
      <p:pic>
        <p:nvPicPr>
          <p:cNvPr id="131" name="图片 130"/>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8798" y="1927914"/>
            <a:ext cx="9849262" cy="4924631"/>
          </a:xfrm>
          <a:prstGeom prst="rect">
            <a:avLst/>
          </a:prstGeom>
        </p:spPr>
      </p:pic>
      <p:sp>
        <p:nvSpPr>
          <p:cNvPr id="132" name="文本框 131"/>
          <p:cNvSpPr txBox="1"/>
          <p:nvPr/>
        </p:nvSpPr>
        <p:spPr>
          <a:xfrm>
            <a:off x="484110" y="1030526"/>
            <a:ext cx="8013339" cy="646331"/>
          </a:xfrm>
          <a:prstGeom prst="rect">
            <a:avLst/>
          </a:prstGeom>
          <a:noFill/>
        </p:spPr>
        <p:txBody>
          <a:bodyPr wrap="square" rtlCol="0">
            <a:spAutoFit/>
          </a:bodyPr>
          <a:lstStyle/>
          <a:p>
            <a:r>
              <a:rPr lang="zh-CN" altLang="en-US" dirty="0"/>
              <a:t>从广告软文来看：</a:t>
            </a:r>
            <a:endParaRPr lang="en-US" altLang="zh-CN" dirty="0"/>
          </a:p>
          <a:p>
            <a:r>
              <a:rPr lang="zh-CN" altLang="en-US" dirty="0"/>
              <a:t>广告文的分布基本都很均匀，可以说广告放送量上没有太大的波动。</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阅读量超过</a:t>
            </a:r>
            <a:r>
              <a:rPr lang="en-US" altLang="zh-CN" sz="3600" dirty="0"/>
              <a:t>10</a:t>
            </a:r>
            <a:r>
              <a:rPr lang="zh-CN" altLang="en-US" sz="3600" dirty="0"/>
              <a:t>万文章占比</a:t>
            </a:r>
            <a:endParaRPr lang="zh-CN" altLang="en-US" sz="3600" dirty="0"/>
          </a:p>
        </p:txBody>
      </p:sp>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2857" y="3492013"/>
            <a:ext cx="10069330" cy="3229426"/>
          </a:xfrm>
          <a:prstGeom prst="rect">
            <a:avLst/>
          </a:prstGeom>
        </p:spPr>
      </p:pic>
      <p:sp>
        <p:nvSpPr>
          <p:cNvPr id="5" name="文本框 4"/>
          <p:cNvSpPr txBox="1"/>
          <p:nvPr/>
        </p:nvSpPr>
        <p:spPr>
          <a:xfrm>
            <a:off x="707666" y="898497"/>
            <a:ext cx="7808181" cy="2585323"/>
          </a:xfrm>
          <a:prstGeom prst="rect">
            <a:avLst/>
          </a:prstGeom>
          <a:noFill/>
        </p:spPr>
        <p:txBody>
          <a:bodyPr wrap="square" rtlCol="0">
            <a:spAutoFit/>
          </a:bodyPr>
          <a:lstStyle/>
          <a:p>
            <a:r>
              <a:rPr lang="zh-CN" altLang="en-US" dirty="0"/>
              <a:t>能够达到阅读量</a:t>
            </a:r>
            <a:r>
              <a:rPr lang="en-US" altLang="zh-CN" dirty="0"/>
              <a:t>10</a:t>
            </a:r>
            <a:r>
              <a:rPr lang="zh-CN" altLang="en-US" dirty="0"/>
              <a:t>万的推文，属于传播效果较好的文章，如果广告文达到</a:t>
            </a:r>
            <a:r>
              <a:rPr lang="en-US" altLang="zh-CN" dirty="0"/>
              <a:t>10</a:t>
            </a:r>
            <a:r>
              <a:rPr lang="zh-CN" altLang="en-US" dirty="0"/>
              <a:t>万的阅读量，就说明本文有着相当好的广告效果。</a:t>
            </a:r>
            <a:endParaRPr lang="en-US" altLang="zh-CN" dirty="0"/>
          </a:p>
          <a:p>
            <a:r>
              <a:rPr lang="zh-CN" altLang="en-US" dirty="0"/>
              <a:t>由于各公众号发文频率、总量有所不同，在此图中我们讨论“阅读量超过</a:t>
            </a:r>
            <a:r>
              <a:rPr lang="en-US" altLang="zh-CN" dirty="0"/>
              <a:t>10</a:t>
            </a:r>
            <a:r>
              <a:rPr lang="zh-CN" altLang="en-US" dirty="0"/>
              <a:t>万的文章占比”。</a:t>
            </a:r>
            <a:endParaRPr lang="en-US" altLang="zh-CN" dirty="0"/>
          </a:p>
          <a:p>
            <a:endParaRPr lang="en-US" altLang="zh-CN" dirty="0"/>
          </a:p>
          <a:p>
            <a:r>
              <a:rPr lang="zh-CN" altLang="en-US" dirty="0"/>
              <a:t>可以观察到，独立公众号虽然本身发文总量较少，但有限的文章却又相当不错的阅读量表现，其中毒舌电影最为显著。</a:t>
            </a:r>
            <a:endParaRPr lang="en-US" altLang="zh-CN" dirty="0"/>
          </a:p>
          <a:p>
            <a:r>
              <a:rPr lang="zh-CN" altLang="en-US" dirty="0"/>
              <a:t>除了深夜八卦，广告文的阅读量与普通推文的阅读量较为接近，说明普通推文的热度能够有效转化为广告传播量。</a:t>
            </a:r>
            <a:endParaRPr lang="zh-CN" altLang="en-US" dirty="0"/>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80751" y="1033341"/>
            <a:ext cx="2600688" cy="2038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一年中热度变化总览</a:t>
            </a:r>
            <a:endParaRPr lang="zh-CN" altLang="en-US" sz="3600" dirty="0"/>
          </a:p>
        </p:txBody>
      </p:sp>
      <p:pic>
        <p:nvPicPr>
          <p:cNvPr id="8" name="图片 7" descr="Plot Zoom"/>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t="4704"/>
          <a:stretch>
            <a:fillRect/>
          </a:stretch>
        </p:blipFill>
        <p:spPr>
          <a:xfrm>
            <a:off x="373711" y="1241932"/>
            <a:ext cx="10995660" cy="5616068"/>
          </a:xfrm>
          <a:prstGeom prst="rect">
            <a:avLst/>
          </a:prstGeom>
        </p:spPr>
      </p:pic>
      <p:sp>
        <p:nvSpPr>
          <p:cNvPr id="7" name="文本框 6"/>
          <p:cNvSpPr txBox="1"/>
          <p:nvPr/>
        </p:nvSpPr>
        <p:spPr>
          <a:xfrm>
            <a:off x="5645426" y="177751"/>
            <a:ext cx="5723945" cy="280076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我们统计了每天阅读量超过</a:t>
            </a:r>
            <a:r>
              <a:rPr lang="en-US" altLang="zh-CN" sz="1600" dirty="0"/>
              <a:t>10</a:t>
            </a:r>
            <a:r>
              <a:rPr lang="zh-CN" altLang="en-US" sz="1600" dirty="0"/>
              <a:t>万篇的推文数量（下文称为“热度”），并意图分析其总体热度在一年中的变化趋势和广告文点击热度的变化趋势。</a:t>
            </a:r>
            <a:endParaRPr lang="en-US" altLang="zh-CN" sz="1600" dirty="0"/>
          </a:p>
          <a:p>
            <a:pPr marL="285750" indent="-285750">
              <a:buFont typeface="Arial" panose="020B0604020202020204" pitchFamily="34" charset="0"/>
              <a:buChar char="•"/>
            </a:pPr>
            <a:r>
              <a:rPr lang="zh-CN" altLang="en-US" sz="1600" dirty="0"/>
              <a:t>可以看出总体热度与广告热度具有一定的协同趋势。</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其中，以深八影视圈为例，它在过去一年逐渐得到认同，且其总体热度向广告热度的转化非常有效，而关爱八卦成长协会的热度虽然有一定下滑，但广告的热度基本保持。</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总体来看，广告热度的波动对总体热度的波动较为敏感。</a:t>
            </a:r>
            <a:endParaRPr lang="en-US" altLang="zh-CN" sz="1600" dirty="0"/>
          </a:p>
          <a:p>
            <a:pPr marL="285750" indent="-285750">
              <a:buFont typeface="Arial" panose="020B0604020202020204" pitchFamily="34" charset="0"/>
              <a:buChar char="•"/>
            </a:pPr>
            <a:endParaRPr lang="en-US" altLang="zh-CN"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3</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3971681" y="1760977"/>
            <a:ext cx="3168650" cy="706755"/>
          </a:xfrm>
          <a:prstGeom prst="rect">
            <a:avLst/>
          </a:prstGeom>
          <a:noFill/>
          <a:ln w="9525">
            <a:noFill/>
          </a:ln>
        </p:spPr>
        <p:txBody>
          <a:bodyPr wrap="none">
            <a:spAutoFit/>
          </a:bodyPr>
          <a:lstStyle/>
          <a:p>
            <a:pPr lvl="0" algn="ctr"/>
            <a:r>
              <a:rPr lang="en-US" altLang="zh-CN" sz="4000" b="1" dirty="0"/>
              <a:t>LDA</a:t>
            </a:r>
            <a:r>
              <a:rPr lang="zh-CN" altLang="en-US" sz="4000" b="1" dirty="0"/>
              <a:t>主题聚类</a:t>
            </a:r>
            <a:endParaRPr lang="zh-CN" altLang="en-US" sz="4000" b="1" dirty="0"/>
          </a:p>
        </p:txBody>
      </p:sp>
      <p:sp>
        <p:nvSpPr>
          <p:cNvPr id="9" name="文本框 8"/>
          <p:cNvSpPr txBox="1"/>
          <p:nvPr/>
        </p:nvSpPr>
        <p:spPr>
          <a:xfrm>
            <a:off x="4591050" y="2860675"/>
            <a:ext cx="6719570" cy="3784600"/>
          </a:xfrm>
          <a:prstGeom prst="rect">
            <a:avLst/>
          </a:prstGeom>
          <a:noFill/>
        </p:spPr>
        <p:txBody>
          <a:bodyPr wrap="square" rtlCol="0">
            <a:spAutoFit/>
          </a:bodyPr>
          <a:lstStyle/>
          <a:p>
            <a:r>
              <a:rPr lang="zh-CN" altLang="en-US" sz="2400" dirty="0"/>
              <a:t>公众号都偏爱写哪一类题材的文章？</a:t>
            </a:r>
            <a:endParaRPr lang="zh-CN" altLang="en-US" sz="2400" dirty="0"/>
          </a:p>
          <a:p>
            <a:endParaRPr lang="zh-CN" altLang="en-US" sz="2800" dirty="0"/>
          </a:p>
          <a:p>
            <a:r>
              <a:rPr lang="zh-CN" altLang="en-US" sz="2000" dirty="0"/>
              <a:t>什么题材最容易引起读者的</a:t>
            </a:r>
            <a:r>
              <a:rPr lang="zh-CN" altLang="en-US" sz="2000" strike="sngStrike" dirty="0"/>
              <a:t>八卦之心</a:t>
            </a:r>
            <a:r>
              <a:rPr lang="zh-CN" altLang="en-US" sz="2400" dirty="0"/>
              <a:t>阅读兴趣？</a:t>
            </a:r>
            <a:endParaRPr lang="zh-CN" altLang="en-US" sz="2400" dirty="0"/>
          </a:p>
          <a:p>
            <a:endParaRPr lang="zh-CN" altLang="en-US" sz="2800" dirty="0"/>
          </a:p>
          <a:p>
            <a:r>
              <a:rPr lang="zh-CN" altLang="en-US" sz="2000" dirty="0"/>
              <a:t>我们对正文进行分词处理后，利用</a:t>
            </a:r>
            <a:r>
              <a:rPr lang="en-US" altLang="zh-CN" sz="2000" dirty="0"/>
              <a:t>LDA</a:t>
            </a:r>
            <a:r>
              <a:rPr lang="zh-CN" altLang="en-US" sz="2000" dirty="0"/>
              <a:t>主题模型对文章进行聚类。</a:t>
            </a:r>
            <a:r>
              <a:rPr lang="en-US" altLang="zh-CN" sz="2000" dirty="0">
                <a:sym typeface="宋体" panose="02010600030101010101" pitchFamily="2" charset="-122"/>
              </a:rPr>
              <a:t>LDA </a:t>
            </a:r>
            <a:r>
              <a:rPr lang="zh-CN" altLang="en-US" sz="2000" dirty="0">
                <a:sym typeface="宋体" panose="02010600030101010101" pitchFamily="2" charset="-122"/>
              </a:rPr>
              <a:t>是一个层次贝叶斯模型，它的基本思想是</a:t>
            </a:r>
            <a:r>
              <a:rPr lang="en-US" altLang="zh-CN" sz="2000" dirty="0">
                <a:sym typeface="宋体" panose="02010600030101010101" pitchFamily="2" charset="-122"/>
              </a:rPr>
              <a:t>:</a:t>
            </a:r>
            <a:r>
              <a:rPr lang="zh-CN" altLang="en-US" sz="2000" dirty="0">
                <a:sym typeface="宋体" panose="02010600030101010101" pitchFamily="2" charset="-122"/>
              </a:rPr>
              <a:t>一篇文章可能具有多个主题，而文档的主题分布服从一个潜在的狄利克雷分布，而每一个主题 代表一种词语分布 。</a:t>
            </a:r>
            <a:endParaRPr lang="zh-CN" altLang="en-US" sz="2000" dirty="0">
              <a:sym typeface="宋体" panose="02010600030101010101" pitchFamily="2" charset="-122"/>
            </a:endParaRPr>
          </a:p>
          <a:p>
            <a:endParaRPr lang="zh-CN" altLang="en-US" sz="2000" dirty="0">
              <a:sym typeface="宋体" panose="02010600030101010101" pitchFamily="2" charset="-122"/>
            </a:endParaRPr>
          </a:p>
          <a:p>
            <a:endParaRPr lang="en-US" altLang="zh-CN" dirty="0"/>
          </a:p>
          <a:p>
            <a:endParaRPr lang="en-US" altLang="zh-CN" dirty="0"/>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9097" y="120690"/>
            <a:ext cx="10515600" cy="1325563"/>
          </a:xfrm>
        </p:spPr>
        <p:txBody>
          <a:bodyPr>
            <a:normAutofit/>
          </a:bodyPr>
          <a:lstStyle/>
          <a:p>
            <a:r>
              <a:rPr lang="zh-CN" altLang="en-US" sz="3600" dirty="0"/>
              <a:t>主题分布气泡图（</a:t>
            </a:r>
            <a:r>
              <a:rPr lang="en-US" altLang="zh-CN" sz="3600" dirty="0"/>
              <a:t>PCA</a:t>
            </a:r>
            <a:r>
              <a:rPr lang="zh-CN" altLang="en-US" sz="3600" dirty="0"/>
              <a:t>降维）</a:t>
            </a:r>
            <a:endParaRPr lang="zh-CN" altLang="en-US" sz="3600" dirty="0"/>
          </a:p>
        </p:txBody>
      </p:sp>
      <p:sp>
        <p:nvSpPr>
          <p:cNvPr id="7" name="文本框 6"/>
          <p:cNvSpPr txBox="1"/>
          <p:nvPr/>
        </p:nvSpPr>
        <p:spPr>
          <a:xfrm>
            <a:off x="293172" y="1446253"/>
            <a:ext cx="6307027" cy="1754326"/>
          </a:xfrm>
          <a:prstGeom prst="rect">
            <a:avLst/>
          </a:prstGeom>
          <a:noFill/>
        </p:spPr>
        <p:txBody>
          <a:bodyPr wrap="square" rtlCol="0">
            <a:spAutoFit/>
          </a:bodyPr>
          <a:lstStyle/>
          <a:p>
            <a:r>
              <a:rPr lang="zh-CN" altLang="en-US" dirty="0"/>
              <a:t>最终的聚类结果可以用</a:t>
            </a:r>
            <a:r>
              <a:rPr lang="en-US" altLang="zh-CN" dirty="0" err="1"/>
              <a:t>LDAvis</a:t>
            </a:r>
            <a:r>
              <a:rPr lang="zh-CN" altLang="en-US" dirty="0"/>
              <a:t>包进行可视化。</a:t>
            </a:r>
            <a:endParaRPr lang="en-US" altLang="zh-CN" dirty="0"/>
          </a:p>
          <a:p>
            <a:endParaRPr lang="en-US" altLang="zh-CN" dirty="0"/>
          </a:p>
          <a:p>
            <a:r>
              <a:rPr lang="zh-CN" altLang="en-US" dirty="0"/>
              <a:t>右图气泡图：气泡大小是该类主题中的文章数量。</a:t>
            </a:r>
            <a:endParaRPr lang="en-US" altLang="zh-CN" dirty="0"/>
          </a:p>
          <a:p>
            <a:r>
              <a:rPr lang="zh-CN" altLang="en-US" dirty="0"/>
              <a:t>注意到 气泡</a:t>
            </a:r>
            <a:r>
              <a:rPr lang="en-US" altLang="zh-CN" dirty="0"/>
              <a:t>1</a:t>
            </a:r>
            <a:r>
              <a:rPr lang="zh-CN" altLang="en-US" dirty="0"/>
              <a:t>、</a:t>
            </a:r>
            <a:r>
              <a:rPr lang="en-US" altLang="zh-CN" dirty="0"/>
              <a:t>6</a:t>
            </a:r>
            <a:r>
              <a:rPr lang="zh-CN" altLang="en-US" dirty="0"/>
              <a:t>、</a:t>
            </a:r>
            <a:r>
              <a:rPr lang="en-US" altLang="zh-CN" dirty="0"/>
              <a:t>7</a:t>
            </a:r>
            <a:r>
              <a:rPr lang="zh-CN" altLang="en-US" dirty="0"/>
              <a:t>有较大重合，</a:t>
            </a:r>
            <a:r>
              <a:rPr lang="en-US" altLang="zh-CN" dirty="0"/>
              <a:t>9</a:t>
            </a:r>
            <a:r>
              <a:rPr lang="zh-CN" altLang="en-US" dirty="0"/>
              <a:t>与其它类别明显区分开。</a:t>
            </a:r>
            <a:endParaRPr lang="en-US" altLang="zh-CN" dirty="0"/>
          </a:p>
          <a:p>
            <a:endParaRPr lang="en-US" altLang="zh-CN" dirty="0"/>
          </a:p>
          <a:p>
            <a:r>
              <a:rPr lang="zh-CN" altLang="en-US" dirty="0"/>
              <a:t>除了</a:t>
            </a:r>
            <a:r>
              <a:rPr lang="en-US" altLang="zh-CN" dirty="0"/>
              <a:t>9</a:t>
            </a:r>
            <a:r>
              <a:rPr lang="zh-CN" altLang="en-US" dirty="0"/>
              <a:t>（豪门风云）以外的其它类别都比较集中。</a:t>
            </a:r>
            <a:endParaRPr lang="zh-CN" altLang="en-US" dirty="0"/>
          </a:p>
        </p:txBody>
      </p:sp>
      <p:pic>
        <p:nvPicPr>
          <p:cNvPr id="6" name="图片 5" descr="屏幕剪辑"/>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00200" y="-262393"/>
            <a:ext cx="4554498" cy="5220460"/>
          </a:xfrm>
          <a:prstGeom prst="rect">
            <a:avLst/>
          </a:prstGeom>
        </p:spPr>
      </p:pic>
      <p:graphicFrame>
        <p:nvGraphicFramePr>
          <p:cNvPr id="5" name="表格 4"/>
          <p:cNvGraphicFramePr>
            <a:graphicFrameLocks noGrp="1"/>
          </p:cNvGraphicFramePr>
          <p:nvPr/>
        </p:nvGraphicFramePr>
        <p:xfrm>
          <a:off x="639097" y="3958913"/>
          <a:ext cx="11072950" cy="2778397"/>
        </p:xfrm>
        <a:graphic>
          <a:graphicData uri="http://schemas.openxmlformats.org/drawingml/2006/table">
            <a:tbl>
              <a:tblPr firstRow="1" bandRow="1">
                <a:tableStyleId>{5C22544A-7EE6-4342-B048-85BDC9FD1C3A}</a:tableStyleId>
              </a:tblPr>
              <a:tblGrid>
                <a:gridCol w="1107295"/>
                <a:gridCol w="1107295"/>
                <a:gridCol w="1107295"/>
                <a:gridCol w="1107295"/>
                <a:gridCol w="1107295"/>
                <a:gridCol w="1107295"/>
                <a:gridCol w="1107295"/>
                <a:gridCol w="1107295"/>
                <a:gridCol w="1107295"/>
                <a:gridCol w="1107295"/>
              </a:tblGrid>
              <a:tr h="718846">
                <a:tc>
                  <a:txBody>
                    <a:bodyPr/>
                    <a:lstStyle/>
                    <a:p>
                      <a:pPr algn="ctr"/>
                      <a:r>
                        <a:rPr lang="zh-CN" altLang="en-US" dirty="0"/>
                        <a:t>主题</a:t>
                      </a:r>
                      <a:endParaRPr lang="zh-CN" altLang="en-US" dirty="0"/>
                    </a:p>
                  </a:txBody>
                  <a:tcPr anchor="ctr"/>
                </a:tc>
                <a:tc>
                  <a:txBody>
                    <a:bodyPr/>
                    <a:lstStyle/>
                    <a:p>
                      <a:pPr algn="ctr"/>
                      <a:r>
                        <a:rPr lang="en-US" altLang="zh-CN" dirty="0"/>
                        <a:t>1.</a:t>
                      </a:r>
                      <a:r>
                        <a:rPr lang="zh-CN" altLang="en-US" dirty="0"/>
                        <a:t>时尚穿搭</a:t>
                      </a:r>
                      <a:endParaRPr lang="zh-CN" altLang="en-US" dirty="0"/>
                    </a:p>
                  </a:txBody>
                  <a:tcPr anchor="ctr"/>
                </a:tc>
                <a:tc>
                  <a:txBody>
                    <a:bodyPr/>
                    <a:lstStyle/>
                    <a:p>
                      <a:pPr algn="ctr"/>
                      <a:r>
                        <a:rPr lang="en-US" altLang="zh-CN" dirty="0"/>
                        <a:t>2.</a:t>
                      </a:r>
                      <a:r>
                        <a:rPr lang="zh-CN" altLang="en-US" dirty="0"/>
                        <a:t>粉丝八卦爆料</a:t>
                      </a:r>
                      <a:endParaRPr lang="zh-CN" altLang="en-US" dirty="0"/>
                    </a:p>
                  </a:txBody>
                  <a:tcPr anchor="ctr"/>
                </a:tc>
                <a:tc>
                  <a:txBody>
                    <a:bodyPr/>
                    <a:lstStyle/>
                    <a:p>
                      <a:pPr algn="ctr"/>
                      <a:r>
                        <a:rPr lang="en-US" altLang="zh-CN" dirty="0"/>
                        <a:t>3.</a:t>
                      </a:r>
                      <a:r>
                        <a:rPr lang="zh-CN" altLang="en-US" dirty="0"/>
                        <a:t>家庭亲子生活</a:t>
                      </a:r>
                      <a:endParaRPr lang="zh-CN" altLang="en-US" dirty="0"/>
                    </a:p>
                  </a:txBody>
                  <a:tcPr anchor="ctr"/>
                </a:tc>
                <a:tc>
                  <a:txBody>
                    <a:bodyPr/>
                    <a:lstStyle/>
                    <a:p>
                      <a:pPr algn="ctr"/>
                      <a:r>
                        <a:rPr lang="en-US" altLang="zh-CN" dirty="0"/>
                        <a:t>4.</a:t>
                      </a:r>
                      <a:r>
                        <a:rPr lang="zh-CN" altLang="en-US" dirty="0"/>
                        <a:t>明星婚姻八卦</a:t>
                      </a:r>
                      <a:endParaRPr lang="zh-CN" altLang="en-US" dirty="0"/>
                    </a:p>
                  </a:txBody>
                  <a:tcPr anchor="ctr"/>
                </a:tc>
                <a:tc>
                  <a:txBody>
                    <a:bodyPr/>
                    <a:lstStyle/>
                    <a:p>
                      <a:pPr algn="ctr"/>
                      <a:r>
                        <a:rPr lang="en-US" altLang="zh-CN" dirty="0"/>
                        <a:t>5.</a:t>
                      </a:r>
                      <a:r>
                        <a:rPr lang="zh-CN" altLang="en-US" dirty="0"/>
                        <a:t>演员演艺点评</a:t>
                      </a:r>
                      <a:endParaRPr lang="zh-CN" altLang="en-US" dirty="0"/>
                    </a:p>
                  </a:txBody>
                  <a:tcPr anchor="ctr"/>
                </a:tc>
                <a:tc>
                  <a:txBody>
                    <a:bodyPr/>
                    <a:lstStyle/>
                    <a:p>
                      <a:pPr algn="ctr"/>
                      <a:r>
                        <a:rPr lang="en-US" altLang="zh-CN" dirty="0"/>
                        <a:t>6.</a:t>
                      </a:r>
                      <a:r>
                        <a:rPr lang="zh-CN" altLang="en-US" dirty="0"/>
                        <a:t>电影评论</a:t>
                      </a:r>
                      <a:endParaRPr lang="zh-CN" altLang="en-US" dirty="0"/>
                    </a:p>
                  </a:txBody>
                  <a:tcPr anchor="ctr"/>
                </a:tc>
                <a:tc>
                  <a:txBody>
                    <a:bodyPr/>
                    <a:lstStyle/>
                    <a:p>
                      <a:pPr algn="ctr"/>
                      <a:r>
                        <a:rPr lang="en-US" altLang="zh-CN" dirty="0"/>
                        <a:t>7.</a:t>
                      </a:r>
                      <a:r>
                        <a:rPr lang="zh-CN" altLang="en-US" dirty="0"/>
                        <a:t>歌唱综艺节目</a:t>
                      </a:r>
                      <a:endParaRPr lang="zh-CN" altLang="en-US" dirty="0"/>
                    </a:p>
                  </a:txBody>
                  <a:tcPr anchor="ctr"/>
                </a:tc>
                <a:tc>
                  <a:txBody>
                    <a:bodyPr/>
                    <a:lstStyle/>
                    <a:p>
                      <a:pPr algn="ctr"/>
                      <a:r>
                        <a:rPr lang="en-US" altLang="zh-CN" dirty="0"/>
                        <a:t>8.</a:t>
                      </a:r>
                      <a:r>
                        <a:rPr lang="zh-CN" altLang="en-US" dirty="0"/>
                        <a:t>港台娱乐圈</a:t>
                      </a:r>
                      <a:endParaRPr lang="zh-CN" altLang="en-US" dirty="0"/>
                    </a:p>
                  </a:txBody>
                  <a:tcPr anchor="ctr"/>
                </a:tc>
                <a:tc>
                  <a:txBody>
                    <a:bodyPr/>
                    <a:lstStyle/>
                    <a:p>
                      <a:pPr algn="ctr"/>
                      <a:r>
                        <a:rPr lang="en-US" altLang="zh-CN" dirty="0"/>
                        <a:t>9.</a:t>
                      </a:r>
                      <a:r>
                        <a:rPr lang="zh-CN" altLang="en-US" dirty="0"/>
                        <a:t>豪门风云</a:t>
                      </a:r>
                      <a:endParaRPr lang="zh-CN" altLang="en-US" dirty="0"/>
                    </a:p>
                  </a:txBody>
                  <a:tcPr anchor="ctr"/>
                </a:tc>
              </a:tr>
              <a:tr h="416474">
                <a:tc>
                  <a:txBody>
                    <a:bodyPr/>
                    <a:lstStyle/>
                    <a:p>
                      <a:pPr algn="ctr"/>
                      <a:r>
                        <a:rPr lang="zh-CN" altLang="en-US" dirty="0"/>
                        <a:t>篇数</a:t>
                      </a:r>
                      <a:endParaRPr lang="zh-CN" altLang="en-US" dirty="0"/>
                    </a:p>
                  </a:txBody>
                  <a:tcPr anchor="ctr"/>
                </a:tc>
                <a:tc>
                  <a:txBody>
                    <a:bodyPr/>
                    <a:lstStyle/>
                    <a:p>
                      <a:pPr algn="ctr"/>
                      <a:r>
                        <a:rPr lang="en-US" altLang="zh-CN"/>
                        <a:t>2404</a:t>
                      </a:r>
                      <a:endParaRPr lang="zh-CN" altLang="en-US" dirty="0"/>
                    </a:p>
                  </a:txBody>
                  <a:tcPr anchor="ctr"/>
                </a:tc>
                <a:tc>
                  <a:txBody>
                    <a:bodyPr/>
                    <a:lstStyle/>
                    <a:p>
                      <a:pPr algn="ctr"/>
                      <a:r>
                        <a:rPr lang="en-US" altLang="zh-CN"/>
                        <a:t>2000</a:t>
                      </a:r>
                      <a:endParaRPr lang="zh-CN" altLang="en-US" dirty="0"/>
                    </a:p>
                  </a:txBody>
                  <a:tcPr anchor="ctr"/>
                </a:tc>
                <a:tc>
                  <a:txBody>
                    <a:bodyPr/>
                    <a:lstStyle/>
                    <a:p>
                      <a:pPr algn="ctr"/>
                      <a:r>
                        <a:rPr lang="en-US" altLang="zh-CN"/>
                        <a:t>1899</a:t>
                      </a:r>
                      <a:endParaRPr lang="zh-CN" altLang="en-US" dirty="0"/>
                    </a:p>
                  </a:txBody>
                  <a:tcPr anchor="ctr"/>
                </a:tc>
                <a:tc>
                  <a:txBody>
                    <a:bodyPr/>
                    <a:lstStyle/>
                    <a:p>
                      <a:pPr algn="ctr"/>
                      <a:r>
                        <a:rPr lang="en-US" altLang="zh-CN"/>
                        <a:t>1779</a:t>
                      </a:r>
                      <a:endParaRPr lang="zh-CN" altLang="en-US" dirty="0"/>
                    </a:p>
                  </a:txBody>
                  <a:tcPr anchor="ctr"/>
                </a:tc>
                <a:tc>
                  <a:txBody>
                    <a:bodyPr/>
                    <a:lstStyle/>
                    <a:p>
                      <a:pPr algn="ctr"/>
                      <a:r>
                        <a:rPr lang="en-US" altLang="zh-CN" dirty="0"/>
                        <a:t>1713</a:t>
                      </a:r>
                      <a:endParaRPr lang="zh-CN" altLang="en-US" dirty="0"/>
                    </a:p>
                  </a:txBody>
                  <a:tcPr anchor="ctr"/>
                </a:tc>
                <a:tc>
                  <a:txBody>
                    <a:bodyPr/>
                    <a:lstStyle/>
                    <a:p>
                      <a:pPr algn="ctr"/>
                      <a:r>
                        <a:rPr lang="en-US" altLang="zh-CN" dirty="0"/>
                        <a:t>1381</a:t>
                      </a:r>
                      <a:endParaRPr lang="zh-CN" altLang="en-US" dirty="0"/>
                    </a:p>
                  </a:txBody>
                  <a:tcPr anchor="ctr"/>
                </a:tc>
                <a:tc>
                  <a:txBody>
                    <a:bodyPr/>
                    <a:lstStyle/>
                    <a:p>
                      <a:pPr algn="ctr"/>
                      <a:r>
                        <a:rPr lang="en-US" altLang="zh-CN"/>
                        <a:t>1345</a:t>
                      </a:r>
                      <a:endParaRPr lang="zh-CN" altLang="en-US" dirty="0"/>
                    </a:p>
                  </a:txBody>
                  <a:tcPr anchor="ctr"/>
                </a:tc>
                <a:tc>
                  <a:txBody>
                    <a:bodyPr/>
                    <a:lstStyle/>
                    <a:p>
                      <a:pPr algn="ctr"/>
                      <a:r>
                        <a:rPr lang="en-US" altLang="zh-CN"/>
                        <a:t>1227</a:t>
                      </a:r>
                      <a:endParaRPr lang="zh-CN" altLang="en-US" dirty="0"/>
                    </a:p>
                  </a:txBody>
                  <a:tcPr anchor="ctr"/>
                </a:tc>
                <a:tc>
                  <a:txBody>
                    <a:bodyPr/>
                    <a:lstStyle/>
                    <a:p>
                      <a:pPr algn="ctr"/>
                      <a:r>
                        <a:rPr lang="en-US" altLang="zh-CN"/>
                        <a:t>453</a:t>
                      </a:r>
                      <a:endParaRPr lang="zh-CN" altLang="en-US" dirty="0"/>
                    </a:p>
                  </a:txBody>
                  <a:tcPr anchor="ctr"/>
                </a:tc>
              </a:tr>
              <a:tr h="1643077">
                <a:tc>
                  <a:txBody>
                    <a:bodyPr/>
                    <a:lstStyle/>
                    <a:p>
                      <a:pPr algn="ctr"/>
                      <a:r>
                        <a:rPr lang="zh-CN" altLang="en-US" dirty="0"/>
                        <a:t>关键词</a:t>
                      </a:r>
                      <a:endParaRPr lang="zh-CN" altLang="en-US" dirty="0"/>
                    </a:p>
                  </a:txBody>
                  <a:tcPr anchor="ctr"/>
                </a:tc>
                <a:tc>
                  <a:txBody>
                    <a:bodyPr/>
                    <a:lstStyle/>
                    <a:p>
                      <a:pPr algn="ctr"/>
                      <a:r>
                        <a:rPr lang="zh-CN" altLang="en-US" dirty="0"/>
                        <a:t>穿</a:t>
                      </a:r>
                      <a:endParaRPr lang="en-US" altLang="zh-CN" dirty="0"/>
                    </a:p>
                    <a:p>
                      <a:pPr algn="ctr"/>
                      <a:r>
                        <a:rPr lang="zh-CN" altLang="en-US" dirty="0"/>
                        <a:t>脸</a:t>
                      </a:r>
                      <a:endParaRPr lang="en-US" altLang="zh-CN" dirty="0"/>
                    </a:p>
                    <a:p>
                      <a:pPr algn="ctr"/>
                      <a:r>
                        <a:rPr lang="zh-CN" altLang="en-US" dirty="0"/>
                        <a:t>时尚</a:t>
                      </a:r>
                      <a:endParaRPr lang="en-US" altLang="zh-CN" dirty="0"/>
                    </a:p>
                    <a:p>
                      <a:pPr algn="ctr"/>
                      <a:r>
                        <a:rPr lang="zh-CN" altLang="en-US" dirty="0"/>
                        <a:t>造型</a:t>
                      </a:r>
                      <a:endParaRPr lang="en-US" altLang="zh-CN" dirty="0"/>
                    </a:p>
                    <a:p>
                      <a:pPr algn="ctr"/>
                      <a:r>
                        <a:rPr lang="zh-CN" altLang="en-US" dirty="0"/>
                        <a:t>身材</a:t>
                      </a:r>
                      <a:endParaRPr lang="en-US" altLang="zh-CN" dirty="0"/>
                    </a:p>
                  </a:txBody>
                  <a:tcPr anchor="ctr"/>
                </a:tc>
                <a:tc>
                  <a:txBody>
                    <a:bodyPr/>
                    <a:lstStyle/>
                    <a:p>
                      <a:pPr algn="ctr"/>
                      <a:r>
                        <a:rPr lang="zh-CN" altLang="en-US" dirty="0"/>
                        <a:t>八卦</a:t>
                      </a:r>
                      <a:endParaRPr lang="en-US" altLang="zh-CN" dirty="0"/>
                    </a:p>
                    <a:p>
                      <a:pPr algn="ctr"/>
                      <a:r>
                        <a:rPr lang="zh-CN" altLang="en-US" dirty="0"/>
                        <a:t>粉丝</a:t>
                      </a:r>
                      <a:endParaRPr lang="en-US" altLang="zh-CN" dirty="0"/>
                    </a:p>
                    <a:p>
                      <a:pPr algn="ctr"/>
                      <a:r>
                        <a:rPr lang="zh-CN" altLang="en-US" dirty="0"/>
                        <a:t>艺人</a:t>
                      </a:r>
                      <a:endParaRPr lang="en-US" altLang="zh-CN" dirty="0"/>
                    </a:p>
                    <a:p>
                      <a:pPr algn="ctr"/>
                      <a:r>
                        <a:rPr lang="zh-CN" altLang="en-US" dirty="0"/>
                        <a:t>爆料</a:t>
                      </a:r>
                      <a:endParaRPr lang="en-US" altLang="zh-CN" dirty="0"/>
                    </a:p>
                    <a:p>
                      <a:pPr algn="ctr"/>
                      <a:r>
                        <a:rPr lang="zh-CN" altLang="en-US" dirty="0"/>
                        <a:t>微博</a:t>
                      </a:r>
                      <a:endParaRPr lang="zh-CN" altLang="en-US" dirty="0"/>
                    </a:p>
                  </a:txBody>
                  <a:tcPr anchor="ctr"/>
                </a:tc>
                <a:tc>
                  <a:txBody>
                    <a:bodyPr/>
                    <a:lstStyle/>
                    <a:p>
                      <a:pPr algn="ctr"/>
                      <a:r>
                        <a:rPr lang="zh-CN" altLang="en-US" dirty="0"/>
                        <a:t>爱</a:t>
                      </a:r>
                      <a:endParaRPr lang="en-US" altLang="zh-CN" dirty="0"/>
                    </a:p>
                    <a:p>
                      <a:pPr algn="ctr"/>
                      <a:r>
                        <a:rPr lang="zh-CN" altLang="en-US" dirty="0"/>
                        <a:t>生活</a:t>
                      </a:r>
                      <a:endParaRPr lang="en-US" altLang="zh-CN" dirty="0"/>
                    </a:p>
                    <a:p>
                      <a:pPr algn="ctr"/>
                      <a:r>
                        <a:rPr lang="zh-CN" altLang="en-US" dirty="0"/>
                        <a:t>孩子</a:t>
                      </a:r>
                      <a:endParaRPr lang="en-US" altLang="zh-CN" dirty="0"/>
                    </a:p>
                    <a:p>
                      <a:pPr algn="ctr"/>
                      <a:r>
                        <a:rPr lang="zh-CN" altLang="en-US" dirty="0"/>
                        <a:t>男人女人</a:t>
                      </a:r>
                      <a:endParaRPr lang="en-US" altLang="zh-CN" dirty="0"/>
                    </a:p>
                    <a:p>
                      <a:pPr algn="ctr"/>
                      <a:r>
                        <a:rPr lang="zh-CN" altLang="en-US" dirty="0"/>
                        <a:t>妈妈</a:t>
                      </a:r>
                      <a:endParaRPr lang="en-US" altLang="zh-CN" dirty="0"/>
                    </a:p>
                  </a:txBody>
                  <a:tcPr anchor="ctr"/>
                </a:tc>
                <a:tc>
                  <a:txBody>
                    <a:bodyPr/>
                    <a:lstStyle/>
                    <a:p>
                      <a:pPr algn="ctr"/>
                      <a:r>
                        <a:rPr lang="zh-CN" altLang="en-US" dirty="0"/>
                        <a:t>离婚</a:t>
                      </a:r>
                      <a:endParaRPr lang="en-US" altLang="zh-CN" dirty="0"/>
                    </a:p>
                    <a:p>
                      <a:pPr algn="ctr"/>
                      <a:r>
                        <a:rPr lang="zh-CN" altLang="en-US" dirty="0"/>
                        <a:t>恋情</a:t>
                      </a:r>
                      <a:endParaRPr lang="en-US" altLang="zh-CN" dirty="0"/>
                    </a:p>
                    <a:p>
                      <a:pPr algn="ctr"/>
                      <a:r>
                        <a:rPr lang="zh-CN" altLang="en-US" dirty="0"/>
                        <a:t>微博</a:t>
                      </a:r>
                      <a:endParaRPr lang="en-US" altLang="zh-CN" dirty="0"/>
                    </a:p>
                    <a:p>
                      <a:pPr algn="ctr"/>
                      <a:r>
                        <a:rPr lang="zh-CN" altLang="en-US" dirty="0"/>
                        <a:t>王宝强</a:t>
                      </a:r>
                      <a:endParaRPr lang="en-US" altLang="zh-CN" dirty="0"/>
                    </a:p>
                    <a:p>
                      <a:pPr algn="ctr"/>
                      <a:r>
                        <a:rPr lang="zh-CN" altLang="en-US" dirty="0"/>
                        <a:t>结婚</a:t>
                      </a:r>
                      <a:endParaRPr lang="zh-CN" altLang="en-US" dirty="0"/>
                    </a:p>
                  </a:txBody>
                  <a:tcPr anchor="ctr"/>
                </a:tc>
                <a:tc>
                  <a:txBody>
                    <a:bodyPr/>
                    <a:lstStyle/>
                    <a:p>
                      <a:pPr algn="ctr"/>
                      <a:r>
                        <a:rPr lang="zh-CN" altLang="en-US" dirty="0"/>
                        <a:t>角色</a:t>
                      </a:r>
                      <a:endParaRPr lang="en-US" altLang="zh-CN" dirty="0"/>
                    </a:p>
                    <a:p>
                      <a:pPr algn="ctr"/>
                      <a:r>
                        <a:rPr lang="zh-CN" altLang="en-US" dirty="0"/>
                        <a:t>戏</a:t>
                      </a:r>
                      <a:endParaRPr lang="en-US" altLang="zh-CN" dirty="0"/>
                    </a:p>
                    <a:p>
                      <a:pPr algn="ctr"/>
                      <a:r>
                        <a:rPr lang="zh-CN" altLang="en-US" dirty="0"/>
                        <a:t>演员</a:t>
                      </a:r>
                      <a:endParaRPr lang="en-US" altLang="zh-CN" dirty="0"/>
                    </a:p>
                    <a:p>
                      <a:pPr algn="ctr"/>
                      <a:r>
                        <a:rPr lang="zh-CN" altLang="en-US" dirty="0"/>
                        <a:t>演技</a:t>
                      </a:r>
                      <a:endParaRPr lang="en-US" altLang="zh-CN" dirty="0"/>
                    </a:p>
                    <a:p>
                      <a:pPr algn="ctr"/>
                      <a:r>
                        <a:rPr lang="zh-CN" altLang="en-US" dirty="0"/>
                        <a:t>电视剧</a:t>
                      </a:r>
                      <a:endParaRPr lang="zh-CN" altLang="en-US" dirty="0"/>
                    </a:p>
                  </a:txBody>
                  <a:tcPr anchor="ctr"/>
                </a:tc>
                <a:tc>
                  <a:txBody>
                    <a:bodyPr/>
                    <a:lstStyle/>
                    <a:p>
                      <a:pPr algn="ctr"/>
                      <a:r>
                        <a:rPr lang="zh-CN" altLang="en-US" dirty="0"/>
                        <a:t>电影</a:t>
                      </a:r>
                      <a:endParaRPr lang="en-US" altLang="zh-CN" dirty="0"/>
                    </a:p>
                    <a:p>
                      <a:pPr algn="ctr"/>
                      <a:r>
                        <a:rPr lang="zh-CN" altLang="en-US" dirty="0"/>
                        <a:t>故事</a:t>
                      </a:r>
                      <a:endParaRPr lang="en-US" altLang="zh-CN" dirty="0"/>
                    </a:p>
                    <a:p>
                      <a:pPr algn="ctr"/>
                      <a:r>
                        <a:rPr lang="zh-CN" altLang="en-US" dirty="0"/>
                        <a:t>观众</a:t>
                      </a:r>
                      <a:endParaRPr lang="en-US" altLang="zh-CN" dirty="0"/>
                    </a:p>
                    <a:p>
                      <a:pPr algn="ctr"/>
                      <a:r>
                        <a:rPr lang="zh-CN" altLang="en-US" dirty="0"/>
                        <a:t>影片</a:t>
                      </a:r>
                      <a:endParaRPr lang="en-US" altLang="zh-CN" dirty="0"/>
                    </a:p>
                    <a:p>
                      <a:pPr algn="ctr"/>
                      <a:r>
                        <a:rPr lang="zh-CN" altLang="en-US" dirty="0"/>
                        <a:t>作品</a:t>
                      </a:r>
                      <a:endParaRPr lang="en-US" altLang="zh-CN" dirty="0"/>
                    </a:p>
                  </a:txBody>
                  <a:tcPr anchor="ctr"/>
                </a:tc>
                <a:tc>
                  <a:txBody>
                    <a:bodyPr/>
                    <a:lstStyle/>
                    <a:p>
                      <a:pPr algn="ctr"/>
                      <a:r>
                        <a:rPr lang="zh-CN" altLang="en-US" dirty="0"/>
                        <a:t>节目</a:t>
                      </a:r>
                      <a:endParaRPr lang="en-US" altLang="zh-CN" dirty="0"/>
                    </a:p>
                    <a:p>
                      <a:pPr algn="ctr"/>
                      <a:r>
                        <a:rPr lang="zh-CN" altLang="en-US" dirty="0"/>
                        <a:t>音乐</a:t>
                      </a:r>
                      <a:endParaRPr lang="en-US" altLang="zh-CN" dirty="0"/>
                    </a:p>
                    <a:p>
                      <a:pPr algn="ctr"/>
                      <a:r>
                        <a:rPr lang="zh-CN" altLang="en-US" dirty="0"/>
                        <a:t>歌手</a:t>
                      </a:r>
                      <a:endParaRPr lang="en-US" altLang="zh-CN" dirty="0"/>
                    </a:p>
                    <a:p>
                      <a:pPr algn="ctr"/>
                      <a:r>
                        <a:rPr lang="zh-CN" altLang="en-US" dirty="0"/>
                        <a:t>综艺</a:t>
                      </a:r>
                      <a:endParaRPr lang="en-US" altLang="zh-CN" dirty="0"/>
                    </a:p>
                    <a:p>
                      <a:pPr algn="ctr"/>
                      <a:r>
                        <a:rPr lang="zh-CN" altLang="en-US" dirty="0"/>
                        <a:t>现场</a:t>
                      </a:r>
                      <a:endParaRPr lang="zh-CN" altLang="en-US" dirty="0"/>
                    </a:p>
                  </a:txBody>
                  <a:tcPr anchor="ctr"/>
                </a:tc>
                <a:tc>
                  <a:txBody>
                    <a:bodyPr/>
                    <a:lstStyle/>
                    <a:p>
                      <a:pPr algn="ctr"/>
                      <a:r>
                        <a:rPr lang="zh-CN" altLang="en-US" dirty="0"/>
                        <a:t>香港</a:t>
                      </a:r>
                      <a:endParaRPr lang="en-US" altLang="zh-CN" dirty="0"/>
                    </a:p>
                    <a:p>
                      <a:pPr algn="ctr"/>
                      <a:r>
                        <a:rPr lang="zh-CN" altLang="en-US" dirty="0"/>
                        <a:t>事业</a:t>
                      </a:r>
                      <a:endParaRPr lang="en-US" altLang="zh-CN" dirty="0"/>
                    </a:p>
                    <a:p>
                      <a:pPr algn="ctr"/>
                      <a:r>
                        <a:rPr lang="zh-CN" altLang="en-US" dirty="0"/>
                        <a:t>女儿儿子</a:t>
                      </a:r>
                      <a:endParaRPr lang="en-US" altLang="zh-CN" dirty="0"/>
                    </a:p>
                    <a:p>
                      <a:pPr algn="ctr"/>
                      <a:r>
                        <a:rPr lang="zh-CN" altLang="en-US" dirty="0"/>
                        <a:t>娱乐圈</a:t>
                      </a:r>
                      <a:endParaRPr lang="en-US" altLang="zh-CN" dirty="0"/>
                    </a:p>
                    <a:p>
                      <a:pPr algn="ctr"/>
                      <a:r>
                        <a:rPr lang="zh-CN" altLang="en-US" dirty="0"/>
                        <a:t>结婚</a:t>
                      </a:r>
                      <a:endParaRPr lang="zh-CN" altLang="en-US" dirty="0"/>
                    </a:p>
                  </a:txBody>
                  <a:tcPr anchor="ctr"/>
                </a:tc>
                <a:tc>
                  <a:txBody>
                    <a:bodyPr/>
                    <a:lstStyle/>
                    <a:p>
                      <a:pPr algn="ctr"/>
                      <a:r>
                        <a:rPr lang="zh-CN" altLang="en-US" dirty="0"/>
                        <a:t>情人</a:t>
                      </a:r>
                      <a:endParaRPr lang="en-US" altLang="zh-CN" dirty="0"/>
                    </a:p>
                    <a:p>
                      <a:pPr algn="ctr"/>
                      <a:r>
                        <a:rPr lang="zh-CN" altLang="en-US" dirty="0"/>
                        <a:t>赌王</a:t>
                      </a:r>
                      <a:endParaRPr lang="en-US" altLang="zh-CN" dirty="0"/>
                    </a:p>
                    <a:p>
                      <a:pPr algn="ctr"/>
                      <a:r>
                        <a:rPr lang="zh-CN" altLang="en-US" dirty="0"/>
                        <a:t>澳门</a:t>
                      </a:r>
                      <a:endParaRPr lang="en-US" altLang="zh-CN" dirty="0"/>
                    </a:p>
                    <a:p>
                      <a:pPr algn="ctr"/>
                      <a:r>
                        <a:rPr lang="zh-CN" altLang="en-US" dirty="0"/>
                        <a:t>撕</a:t>
                      </a:r>
                      <a:endParaRPr lang="en-US" altLang="zh-CN" dirty="0"/>
                    </a:p>
                    <a:p>
                      <a:pPr algn="ctr"/>
                      <a:r>
                        <a:rPr lang="zh-CN" altLang="en-US" dirty="0"/>
                        <a:t>家</a:t>
                      </a:r>
                      <a:endParaRPr lang="zh-CN" altLang="en-US" dirty="0"/>
                    </a:p>
                  </a:txBody>
                  <a:tcPr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custDataLst>
              <p:tags r:id="rId1"/>
            </p:custDataLst>
          </p:nvPr>
        </p:nvSpPr>
        <p:spPr>
          <a:xfrm>
            <a:off x="4757738" y="754063"/>
            <a:ext cx="714375" cy="7127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5" name="椭圆 24"/>
          <p:cNvSpPr/>
          <p:nvPr>
            <p:custDataLst>
              <p:tags r:id="rId2"/>
            </p:custDataLst>
          </p:nvPr>
        </p:nvSpPr>
        <p:spPr>
          <a:xfrm>
            <a:off x="2403158" y="4148138"/>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椭圆 3"/>
          <p:cNvSpPr/>
          <p:nvPr>
            <p:custDataLst>
              <p:tags r:id="rId3"/>
            </p:custDataLst>
          </p:nvPr>
        </p:nvSpPr>
        <p:spPr>
          <a:xfrm>
            <a:off x="1643380" y="34417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77" name="文本框 4"/>
          <p:cNvSpPr txBox="1"/>
          <p:nvPr>
            <p:custDataLst>
              <p:tags r:id="rId4"/>
            </p:custDataLst>
          </p:nvPr>
        </p:nvSpPr>
        <p:spPr>
          <a:xfrm>
            <a:off x="1728788" y="3511550"/>
            <a:ext cx="803910" cy="76200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01</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078" name="文本框 5"/>
          <p:cNvSpPr txBox="1"/>
          <p:nvPr>
            <p:custDataLst>
              <p:tags r:id="rId5"/>
            </p:custDataLst>
          </p:nvPr>
        </p:nvSpPr>
        <p:spPr>
          <a:xfrm>
            <a:off x="1623219" y="4462780"/>
            <a:ext cx="993140" cy="365760"/>
          </a:xfrm>
          <a:prstGeom prst="rect">
            <a:avLst/>
          </a:prstGeom>
          <a:noFill/>
          <a:ln w="9525">
            <a:noFill/>
          </a:ln>
        </p:spPr>
        <p:txBody>
          <a:bodyPr wrap="none">
            <a:spAutoFit/>
          </a:bodyPr>
          <a:lstStyle/>
          <a:p>
            <a:pPr lvl="0" algn="ctr" eaLnBrk="1" hangingPunct="1"/>
            <a:r>
              <a:rPr lang="en-US" altLang="zh-CN" dirty="0">
                <a:latin typeface="等线 Light" panose="02010600030101010101" pitchFamily="2" charset="-122"/>
                <a:ea typeface="等线" panose="02010600030101010101" pitchFamily="2" charset="-122"/>
              </a:rPr>
              <a:t>Part one</a:t>
            </a:r>
            <a:endParaRPr lang="zh-CN" altLang="en-US" dirty="0">
              <a:latin typeface="等线 Light" panose="02010600030101010101" pitchFamily="2" charset="-122"/>
              <a:ea typeface="等线" panose="02010600030101010101" pitchFamily="2" charset="-122"/>
            </a:endParaRPr>
          </a:p>
        </p:txBody>
      </p:sp>
      <p:sp>
        <p:nvSpPr>
          <p:cNvPr id="3079" name="文本框 6"/>
          <p:cNvSpPr txBox="1"/>
          <p:nvPr>
            <p:custDataLst>
              <p:tags r:id="rId6"/>
            </p:custDataLst>
          </p:nvPr>
        </p:nvSpPr>
        <p:spPr>
          <a:xfrm>
            <a:off x="1519555" y="4897755"/>
            <a:ext cx="1468120" cy="829945"/>
          </a:xfrm>
          <a:prstGeom prst="rect">
            <a:avLst/>
          </a:prstGeom>
          <a:noFill/>
          <a:ln w="9525">
            <a:noFill/>
          </a:ln>
        </p:spPr>
        <p:txBody>
          <a:bodyPr wrap="square">
            <a:spAutoFit/>
          </a:bodyPr>
          <a:lstStyle/>
          <a:p>
            <a:pPr lvl="0" algn="ctr"/>
            <a:r>
              <a:rPr lang="zh-CN" altLang="en-US" sz="2400" dirty="0">
                <a:latin typeface="等线" panose="02010600030101010101" pitchFamily="2" charset="-122"/>
              </a:rPr>
              <a:t>研究背景与意义</a:t>
            </a:r>
            <a:endParaRPr lang="zh-CN" altLang="en-US" sz="2400" dirty="0">
              <a:latin typeface="等线" panose="02010600030101010101" pitchFamily="2" charset="-122"/>
            </a:endParaRPr>
          </a:p>
        </p:txBody>
      </p:sp>
      <p:sp>
        <p:nvSpPr>
          <p:cNvPr id="3080" name="文本框 10"/>
          <p:cNvSpPr txBox="1"/>
          <p:nvPr>
            <p:custDataLst>
              <p:tags r:id="rId7"/>
            </p:custDataLst>
          </p:nvPr>
        </p:nvSpPr>
        <p:spPr>
          <a:xfrm>
            <a:off x="3652044" y="4462780"/>
            <a:ext cx="977900" cy="365760"/>
          </a:xfrm>
          <a:prstGeom prst="rect">
            <a:avLst/>
          </a:prstGeom>
          <a:noFill/>
          <a:ln w="9525">
            <a:noFill/>
          </a:ln>
        </p:spPr>
        <p:txBody>
          <a:bodyPr wrap="none">
            <a:spAutoFit/>
          </a:bodyPr>
          <a:lstStyle/>
          <a:p>
            <a:pPr lvl="0" algn="ctr" eaLnBrk="1" hangingPunct="1"/>
            <a:r>
              <a:rPr lang="en-US" altLang="zh-CN" dirty="0">
                <a:latin typeface="等线 Light" panose="02010600030101010101" pitchFamily="2" charset="-122"/>
                <a:ea typeface="等线" panose="02010600030101010101" pitchFamily="2" charset="-122"/>
              </a:rPr>
              <a:t>Part two</a:t>
            </a:r>
            <a:endParaRPr lang="zh-CN" altLang="en-US" dirty="0">
              <a:latin typeface="等线 Light" panose="02010600030101010101" pitchFamily="2" charset="-122"/>
              <a:ea typeface="等线" panose="02010600030101010101" pitchFamily="2" charset="-122"/>
            </a:endParaRPr>
          </a:p>
        </p:txBody>
      </p:sp>
      <p:sp>
        <p:nvSpPr>
          <p:cNvPr id="3082" name="文本框 15"/>
          <p:cNvSpPr txBox="1"/>
          <p:nvPr>
            <p:custDataLst>
              <p:tags r:id="rId8"/>
            </p:custDataLst>
          </p:nvPr>
        </p:nvSpPr>
        <p:spPr>
          <a:xfrm>
            <a:off x="5663089" y="4458653"/>
            <a:ext cx="1123950" cy="365760"/>
          </a:xfrm>
          <a:prstGeom prst="rect">
            <a:avLst/>
          </a:prstGeom>
          <a:noFill/>
          <a:ln w="9525">
            <a:noFill/>
          </a:ln>
        </p:spPr>
        <p:txBody>
          <a:bodyPr wrap="none">
            <a:spAutoFit/>
          </a:bodyPr>
          <a:lstStyle/>
          <a:p>
            <a:pPr lvl="0" algn="ctr" eaLnBrk="1" hangingPunct="1"/>
            <a:r>
              <a:rPr lang="en-US" altLang="zh-CN" dirty="0">
                <a:latin typeface="等线 Light" panose="02010600030101010101" pitchFamily="2" charset="-122"/>
                <a:ea typeface="等线" panose="02010600030101010101" pitchFamily="2" charset="-122"/>
              </a:rPr>
              <a:t>Part three</a:t>
            </a:r>
            <a:endParaRPr lang="zh-CN" altLang="en-US" dirty="0">
              <a:latin typeface="等线 Light" panose="02010600030101010101" pitchFamily="2" charset="-122"/>
              <a:ea typeface="等线" panose="02010600030101010101" pitchFamily="2" charset="-122"/>
            </a:endParaRPr>
          </a:p>
        </p:txBody>
      </p:sp>
      <p:sp>
        <p:nvSpPr>
          <p:cNvPr id="3083" name="文本框 16"/>
          <p:cNvSpPr txBox="1"/>
          <p:nvPr>
            <p:custDataLst>
              <p:tags r:id="rId9"/>
            </p:custDataLst>
          </p:nvPr>
        </p:nvSpPr>
        <p:spPr>
          <a:xfrm>
            <a:off x="5436235" y="4893945"/>
            <a:ext cx="1493520" cy="829945"/>
          </a:xfrm>
          <a:prstGeom prst="rect">
            <a:avLst/>
          </a:prstGeom>
          <a:noFill/>
          <a:ln w="9525">
            <a:noFill/>
          </a:ln>
        </p:spPr>
        <p:txBody>
          <a:bodyPr wrap="square">
            <a:spAutoFit/>
          </a:bodyPr>
          <a:lstStyle/>
          <a:p>
            <a:pPr lvl="0" algn="ctr"/>
            <a:r>
              <a:rPr lang="en-US" altLang="zh-CN" sz="2400" dirty="0">
                <a:latin typeface="等线" panose="02010600030101010101" pitchFamily="2" charset="-122"/>
              </a:rPr>
              <a:t>LDA</a:t>
            </a:r>
            <a:r>
              <a:rPr lang="zh-CN" altLang="en-US" sz="2400" dirty="0">
                <a:latin typeface="等线" panose="02010600030101010101" pitchFamily="2" charset="-122"/>
              </a:rPr>
              <a:t>主题聚类</a:t>
            </a:r>
            <a:endParaRPr lang="zh-CN" altLang="en-US" sz="2400" dirty="0">
              <a:latin typeface="等线" panose="02010600030101010101" pitchFamily="2" charset="-122"/>
            </a:endParaRPr>
          </a:p>
        </p:txBody>
      </p:sp>
      <p:sp>
        <p:nvSpPr>
          <p:cNvPr id="3084" name="文本框 20"/>
          <p:cNvSpPr txBox="1"/>
          <p:nvPr>
            <p:custDataLst>
              <p:tags r:id="rId10"/>
            </p:custDataLst>
          </p:nvPr>
        </p:nvSpPr>
        <p:spPr>
          <a:xfrm>
            <a:off x="7656037" y="4491673"/>
            <a:ext cx="1016000" cy="365760"/>
          </a:xfrm>
          <a:prstGeom prst="rect">
            <a:avLst/>
          </a:prstGeom>
          <a:noFill/>
          <a:ln w="9525">
            <a:noFill/>
          </a:ln>
        </p:spPr>
        <p:txBody>
          <a:bodyPr wrap="none">
            <a:spAutoFit/>
          </a:bodyPr>
          <a:lstStyle/>
          <a:p>
            <a:pPr lvl="0" algn="ctr" eaLnBrk="1" hangingPunct="1"/>
            <a:r>
              <a:rPr lang="en-US" altLang="zh-CN" dirty="0">
                <a:latin typeface="等线 Light" panose="02010600030101010101" pitchFamily="2" charset="-122"/>
                <a:ea typeface="等线" panose="02010600030101010101" pitchFamily="2" charset="-122"/>
              </a:rPr>
              <a:t>Part four</a:t>
            </a:r>
            <a:endParaRPr lang="zh-CN" altLang="en-US" dirty="0">
              <a:latin typeface="等线 Light" panose="02010600030101010101" pitchFamily="2" charset="-122"/>
              <a:ea typeface="等线" panose="02010600030101010101" pitchFamily="2" charset="-122"/>
            </a:endParaRPr>
          </a:p>
        </p:txBody>
      </p:sp>
      <p:sp>
        <p:nvSpPr>
          <p:cNvPr id="3085" name="文本框 21"/>
          <p:cNvSpPr txBox="1"/>
          <p:nvPr>
            <p:custDataLst>
              <p:tags r:id="rId11"/>
            </p:custDataLst>
          </p:nvPr>
        </p:nvSpPr>
        <p:spPr>
          <a:xfrm>
            <a:off x="7118985" y="4934903"/>
            <a:ext cx="2016125" cy="460375"/>
          </a:xfrm>
          <a:prstGeom prst="rect">
            <a:avLst/>
          </a:prstGeom>
          <a:noFill/>
          <a:ln w="9525">
            <a:noFill/>
          </a:ln>
        </p:spPr>
        <p:txBody>
          <a:bodyPr>
            <a:spAutoFit/>
          </a:bodyPr>
          <a:lstStyle/>
          <a:p>
            <a:pPr lvl="0" algn="ctr"/>
            <a:r>
              <a:rPr lang="zh-CN" altLang="en-US" sz="2400" dirty="0">
                <a:latin typeface="等线" panose="02010600030101010101" pitchFamily="2" charset="-122"/>
              </a:rPr>
              <a:t>方差分析</a:t>
            </a:r>
            <a:endParaRPr lang="zh-CN" altLang="en-US" sz="2400" dirty="0">
              <a:latin typeface="等线" panose="02010600030101010101" pitchFamily="2" charset="-122"/>
            </a:endParaRPr>
          </a:p>
        </p:txBody>
      </p:sp>
      <p:sp>
        <p:nvSpPr>
          <p:cNvPr id="23" name="椭圆 22"/>
          <p:cNvSpPr/>
          <p:nvPr>
            <p:custDataLst>
              <p:tags r:id="rId12"/>
            </p:custDataLst>
          </p:nvPr>
        </p:nvSpPr>
        <p:spPr>
          <a:xfrm>
            <a:off x="4868863" y="687388"/>
            <a:ext cx="2454275" cy="24526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MH_Others_1"/>
          <p:cNvSpPr txBox="1"/>
          <p:nvPr>
            <p:custDataLst>
              <p:tags r:id="rId13"/>
            </p:custDataLst>
          </p:nvPr>
        </p:nvSpPr>
        <p:spPr>
          <a:xfrm>
            <a:off x="4160838" y="1466850"/>
            <a:ext cx="3956050"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Contents</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9" name="椭圆 8"/>
          <p:cNvSpPr/>
          <p:nvPr>
            <p:custDataLst>
              <p:tags r:id="rId14"/>
            </p:custDataLst>
          </p:nvPr>
        </p:nvSpPr>
        <p:spPr>
          <a:xfrm>
            <a:off x="3677285" y="3438525"/>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89" name="文本框 9"/>
          <p:cNvSpPr txBox="1"/>
          <p:nvPr>
            <p:custDataLst>
              <p:tags r:id="rId15"/>
            </p:custDataLst>
          </p:nvPr>
        </p:nvSpPr>
        <p:spPr>
          <a:xfrm>
            <a:off x="3751581" y="3508375"/>
            <a:ext cx="803910" cy="76200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02</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3" name="椭圆 32"/>
          <p:cNvSpPr/>
          <p:nvPr>
            <p:custDataLst>
              <p:tags r:id="rId16"/>
            </p:custDataLst>
          </p:nvPr>
        </p:nvSpPr>
        <p:spPr>
          <a:xfrm>
            <a:off x="4437380" y="4148138"/>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4" name="椭圆 13"/>
          <p:cNvSpPr/>
          <p:nvPr>
            <p:custDataLst>
              <p:tags r:id="rId17"/>
            </p:custDataLst>
          </p:nvPr>
        </p:nvSpPr>
        <p:spPr>
          <a:xfrm>
            <a:off x="5662930" y="3439795"/>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2" name="文本框 14"/>
          <p:cNvSpPr txBox="1"/>
          <p:nvPr>
            <p:custDataLst>
              <p:tags r:id="rId18"/>
            </p:custDataLst>
          </p:nvPr>
        </p:nvSpPr>
        <p:spPr>
          <a:xfrm>
            <a:off x="5737226" y="3508375"/>
            <a:ext cx="803910" cy="76200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03</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4" name="椭圆 33"/>
          <p:cNvSpPr/>
          <p:nvPr>
            <p:custDataLst>
              <p:tags r:id="rId19"/>
            </p:custDataLst>
          </p:nvPr>
        </p:nvSpPr>
        <p:spPr>
          <a:xfrm>
            <a:off x="6475413" y="4144328"/>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9" name="椭圆 18"/>
          <p:cNvSpPr/>
          <p:nvPr>
            <p:custDataLst>
              <p:tags r:id="rId20"/>
            </p:custDataLst>
          </p:nvPr>
        </p:nvSpPr>
        <p:spPr>
          <a:xfrm>
            <a:off x="7650480" y="342011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95" name="文本框 19"/>
          <p:cNvSpPr txBox="1"/>
          <p:nvPr>
            <p:custDataLst>
              <p:tags r:id="rId21"/>
            </p:custDataLst>
          </p:nvPr>
        </p:nvSpPr>
        <p:spPr>
          <a:xfrm>
            <a:off x="7724776" y="3512185"/>
            <a:ext cx="803910" cy="76200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04</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35" name="椭圆 34"/>
          <p:cNvSpPr/>
          <p:nvPr>
            <p:custDataLst>
              <p:tags r:id="rId22"/>
            </p:custDataLst>
          </p:nvPr>
        </p:nvSpPr>
        <p:spPr>
          <a:xfrm>
            <a:off x="8366443" y="4151948"/>
            <a:ext cx="192088" cy="19208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文本框 6"/>
          <p:cNvSpPr txBox="1"/>
          <p:nvPr>
            <p:custDataLst>
              <p:tags r:id="rId23"/>
            </p:custDataLst>
          </p:nvPr>
        </p:nvSpPr>
        <p:spPr>
          <a:xfrm>
            <a:off x="3470910" y="4897755"/>
            <a:ext cx="1468120" cy="829945"/>
          </a:xfrm>
          <a:prstGeom prst="rect">
            <a:avLst/>
          </a:prstGeom>
          <a:noFill/>
          <a:ln w="9525">
            <a:noFill/>
          </a:ln>
        </p:spPr>
        <p:txBody>
          <a:bodyPr wrap="square">
            <a:spAutoFit/>
          </a:bodyPr>
          <a:lstStyle/>
          <a:p>
            <a:pPr lvl="0" algn="ctr"/>
            <a:r>
              <a:rPr lang="zh-CN" altLang="en-US" sz="2400" dirty="0">
                <a:latin typeface="等线" panose="02010600030101010101" pitchFamily="2" charset="-122"/>
              </a:rPr>
              <a:t>发文行为分析</a:t>
            </a:r>
            <a:endParaRPr lang="zh-CN" altLang="en-US" sz="2400" dirty="0">
              <a:latin typeface="等线" panose="02010600030101010101" pitchFamily="2" charset="-122"/>
            </a:endParaRPr>
          </a:p>
        </p:txBody>
      </p:sp>
      <p:sp>
        <p:nvSpPr>
          <p:cNvPr id="11" name="文本框 15"/>
          <p:cNvSpPr txBox="1"/>
          <p:nvPr>
            <p:custDataLst>
              <p:tags r:id="rId24"/>
            </p:custDataLst>
          </p:nvPr>
        </p:nvSpPr>
        <p:spPr>
          <a:xfrm>
            <a:off x="9728042" y="4395788"/>
            <a:ext cx="955675" cy="368300"/>
          </a:xfrm>
          <a:prstGeom prst="rect">
            <a:avLst/>
          </a:prstGeom>
          <a:noFill/>
          <a:ln w="9525">
            <a:noFill/>
          </a:ln>
        </p:spPr>
        <p:txBody>
          <a:bodyPr wrap="none">
            <a:spAutoFit/>
          </a:bodyPr>
          <a:lstStyle/>
          <a:p>
            <a:pPr lvl="0" algn="ctr" eaLnBrk="1" hangingPunct="1"/>
            <a:r>
              <a:rPr lang="en-US" altLang="zh-CN" dirty="0">
                <a:latin typeface="等线 Light" panose="02010600030101010101" pitchFamily="2" charset="-122"/>
                <a:ea typeface="等线" panose="02010600030101010101" pitchFamily="2" charset="-122"/>
              </a:rPr>
              <a:t>Part five</a:t>
            </a:r>
            <a:endParaRPr lang="en-US" altLang="zh-CN" dirty="0">
              <a:latin typeface="等线 Light" panose="02010600030101010101" pitchFamily="2" charset="-122"/>
              <a:ea typeface="等线" panose="02010600030101010101" pitchFamily="2" charset="-122"/>
            </a:endParaRPr>
          </a:p>
        </p:txBody>
      </p:sp>
      <p:sp>
        <p:nvSpPr>
          <p:cNvPr id="12" name="文本框 16"/>
          <p:cNvSpPr txBox="1"/>
          <p:nvPr>
            <p:custDataLst>
              <p:tags r:id="rId25"/>
            </p:custDataLst>
          </p:nvPr>
        </p:nvSpPr>
        <p:spPr>
          <a:xfrm>
            <a:off x="9417050" y="4831080"/>
            <a:ext cx="1493520" cy="829945"/>
          </a:xfrm>
          <a:prstGeom prst="rect">
            <a:avLst/>
          </a:prstGeom>
          <a:noFill/>
          <a:ln w="9525">
            <a:noFill/>
          </a:ln>
        </p:spPr>
        <p:txBody>
          <a:bodyPr wrap="square">
            <a:spAutoFit/>
          </a:bodyPr>
          <a:lstStyle/>
          <a:p>
            <a:pPr lvl="0" algn="ctr"/>
            <a:r>
              <a:rPr lang="zh-CN" altLang="en-US" sz="2400" dirty="0">
                <a:latin typeface="等线" panose="02010600030101010101" pitchFamily="2" charset="-122"/>
              </a:rPr>
              <a:t>改进与总结</a:t>
            </a:r>
            <a:endParaRPr lang="zh-CN" altLang="en-US" sz="2400" dirty="0">
              <a:latin typeface="等线" panose="02010600030101010101" pitchFamily="2" charset="-122"/>
            </a:endParaRPr>
          </a:p>
        </p:txBody>
      </p:sp>
      <p:sp>
        <p:nvSpPr>
          <p:cNvPr id="13" name="椭圆 12"/>
          <p:cNvSpPr/>
          <p:nvPr>
            <p:custDataLst>
              <p:tags r:id="rId26"/>
            </p:custDataLst>
          </p:nvPr>
        </p:nvSpPr>
        <p:spPr>
          <a:xfrm>
            <a:off x="9687560" y="3438525"/>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5" name="文本框 14"/>
          <p:cNvSpPr txBox="1"/>
          <p:nvPr>
            <p:custDataLst>
              <p:tags r:id="rId27"/>
            </p:custDataLst>
          </p:nvPr>
        </p:nvSpPr>
        <p:spPr>
          <a:xfrm>
            <a:off x="9761856" y="3512185"/>
            <a:ext cx="803910" cy="768350"/>
          </a:xfrm>
          <a:prstGeom prst="rect">
            <a:avLst/>
          </a:prstGeom>
          <a:noFill/>
          <a:ln w="9525">
            <a:noFill/>
          </a:ln>
        </p:spPr>
        <p:txBody>
          <a:bodyPr wrap="none">
            <a:spAutoFit/>
          </a:bodyPr>
          <a:lstStyle/>
          <a:p>
            <a:pPr lvl="0" algn="ctr" eaLnBrk="1" hangingPunct="1"/>
            <a:r>
              <a:rPr lang="en-US" altLang="zh-CN" sz="4400" b="1" dirty="0">
                <a:solidFill>
                  <a:schemeClr val="bg1"/>
                </a:solidFill>
                <a:latin typeface="等线" panose="02010600030101010101" pitchFamily="2" charset="-122"/>
                <a:ea typeface="等线" panose="02010600030101010101" pitchFamily="2" charset="-122"/>
              </a:rPr>
              <a:t>05</a:t>
            </a:r>
            <a:endParaRPr lang="zh-CN" altLang="en-US" sz="4400" b="1" dirty="0">
              <a:solidFill>
                <a:schemeClr val="bg1"/>
              </a:solidFill>
              <a:latin typeface="等线" panose="02010600030101010101" pitchFamily="2" charset="-122"/>
              <a:ea typeface="等线" panose="02010600030101010101" pitchFamily="2" charset="-122"/>
            </a:endParaRPr>
          </a:p>
        </p:txBody>
      </p:sp>
      <p:sp>
        <p:nvSpPr>
          <p:cNvPr id="16" name="椭圆 15"/>
          <p:cNvSpPr/>
          <p:nvPr>
            <p:custDataLst>
              <p:tags r:id="rId28"/>
            </p:custDataLst>
          </p:nvPr>
        </p:nvSpPr>
        <p:spPr>
          <a:xfrm>
            <a:off x="10456228" y="4081463"/>
            <a:ext cx="192088" cy="19208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ustDataLst>
      <p:tags r:id="rId2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4" y="1346247"/>
            <a:ext cx="8882449" cy="4441225"/>
          </a:xfrm>
          <a:prstGeom prst="rect">
            <a:avLst/>
          </a:prstGeom>
        </p:spPr>
      </p:pic>
      <p:sp>
        <p:nvSpPr>
          <p:cNvPr id="7" name="文本框 6"/>
          <p:cNvSpPr txBox="1"/>
          <p:nvPr/>
        </p:nvSpPr>
        <p:spPr>
          <a:xfrm>
            <a:off x="9257378" y="4300640"/>
            <a:ext cx="2466298"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豪门风云这个话题近几个月来都没有什么市场了；</a:t>
            </a:r>
            <a:endParaRPr lang="en-US" altLang="zh-CN" dirty="0"/>
          </a:p>
          <a:p>
            <a:pPr marL="285750" indent="-285750">
              <a:buFont typeface="Arial" panose="020B0604020202020204" pitchFamily="34" charset="0"/>
              <a:buChar char="•"/>
            </a:pPr>
            <a:r>
              <a:rPr lang="zh-CN" altLang="en-US" dirty="0"/>
              <a:t>与之形成鲜明对比的，时尚穿搭话题永远是满满当当。</a:t>
            </a:r>
            <a:endParaRPr lang="zh-CN" altLang="en-US" dirty="0"/>
          </a:p>
        </p:txBody>
      </p:sp>
      <p:sp>
        <p:nvSpPr>
          <p:cNvPr id="8"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各主题报道时间密度</a:t>
            </a:r>
            <a:endParaRPr lang="zh-CN" altLang="en-US" sz="3600" dirty="0"/>
          </a:p>
        </p:txBody>
      </p:sp>
      <p:pic>
        <p:nvPicPr>
          <p:cNvPr id="9" name="图片 8"/>
          <p:cNvPicPr>
            <a:picLocks noChangeAspect="1"/>
          </p:cNvPicPr>
          <p:nvPr/>
        </p:nvPicPr>
        <p:blipFill rotWithShape="1">
          <a:blip r:embed="rId2">
            <a:clrChange>
              <a:clrFrom>
                <a:srgbClr val="FFFFFF"/>
              </a:clrFrom>
              <a:clrTo>
                <a:srgbClr val="FFFFFF">
                  <a:alpha val="0"/>
                </a:srgbClr>
              </a:clrTo>
            </a:clrChange>
          </a:blip>
          <a:srcRect l="19802" r="14111"/>
          <a:stretch>
            <a:fillRect/>
          </a:stretch>
        </p:blipFill>
        <p:spPr>
          <a:xfrm>
            <a:off x="8930885" y="81908"/>
            <a:ext cx="3119283" cy="34251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693" y="2374490"/>
            <a:ext cx="11208776" cy="4483510"/>
          </a:xfrm>
          <a:prstGeom prst="rect">
            <a:avLst/>
          </a:prstGeom>
        </p:spPr>
      </p:pic>
      <p:sp>
        <p:nvSpPr>
          <p:cNvPr id="5" name="文本框 4"/>
          <p:cNvSpPr txBox="1"/>
          <p:nvPr/>
        </p:nvSpPr>
        <p:spPr>
          <a:xfrm>
            <a:off x="4748981" y="453615"/>
            <a:ext cx="6782432"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结合这张图，最爱聊豪门风云的曾经是凤凰娱乐，结合上一张图，我们知道它进来换了风格；</a:t>
            </a:r>
            <a:endParaRPr lang="en-US" altLang="zh-CN" sz="1600" dirty="0"/>
          </a:p>
          <a:p>
            <a:pPr marL="285750" indent="-285750">
              <a:buFont typeface="Arial" panose="020B0604020202020204" pitchFamily="34" charset="0"/>
              <a:buChar char="•"/>
            </a:pPr>
            <a:r>
              <a:rPr lang="zh-CN" altLang="en-US" sz="1600" dirty="0"/>
              <a:t>有些公众号全面发展，有些公众号则信奉术业有专攻。</a:t>
            </a:r>
            <a:endParaRPr lang="en-US" altLang="zh-CN" sz="1600" dirty="0"/>
          </a:p>
          <a:p>
            <a:pPr marL="285750" indent="-285750">
              <a:buFont typeface="Arial" panose="020B0604020202020204" pitchFamily="34" charset="0"/>
              <a:buChar char="•"/>
            </a:pPr>
            <a:r>
              <a:rPr lang="zh-CN" altLang="en-US" sz="1600" dirty="0"/>
              <a:t>如扒爷什么都聊，公众号就要服务各色公众，阳春白雪下里巴人。</a:t>
            </a:r>
            <a:endParaRPr lang="en-US" altLang="zh-CN" sz="1600" dirty="0"/>
          </a:p>
          <a:p>
            <a:pPr marL="285750" indent="-285750">
              <a:buFont typeface="Arial" panose="020B0604020202020204" pitchFamily="34" charset="0"/>
              <a:buChar char="•"/>
            </a:pPr>
            <a:r>
              <a:rPr lang="zh-CN" altLang="en-US" sz="1600" dirty="0"/>
              <a:t>毒舌电影以电影为本，偶尔延伸讨论家庭伦理（伦理片）和演员演技。</a:t>
            </a:r>
            <a:endParaRPr lang="zh-CN" altLang="en-US" sz="1600" dirty="0"/>
          </a:p>
          <a:p>
            <a:pPr marL="285750" indent="-285750">
              <a:buFont typeface="Arial" panose="020B0604020202020204" pitchFamily="34" charset="0"/>
              <a:buChar char="•"/>
            </a:pPr>
            <a:r>
              <a:rPr lang="zh-CN" altLang="en-US" sz="1600" dirty="0"/>
              <a:t>新浪娱乐发起的话题近三分之二属于时尚穿搭。</a:t>
            </a:r>
            <a:endParaRPr lang="en-US" altLang="zh-CN" sz="1600" dirty="0"/>
          </a:p>
        </p:txBody>
      </p:sp>
      <p:sp>
        <p:nvSpPr>
          <p:cNvPr id="10"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各公众号热衷题材</a:t>
            </a:r>
            <a:endParaRPr lang="zh-CN" alt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747618" y="1685157"/>
            <a:ext cx="2860765"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要是热门明星还扯上热门话题，那妥妥的阅读量保证。在我们的</a:t>
            </a:r>
            <a:r>
              <a:rPr lang="en-US" altLang="zh-CN" dirty="0"/>
              <a:t>14201</a:t>
            </a:r>
            <a:r>
              <a:rPr lang="zh-CN" altLang="en-US" dirty="0"/>
              <a:t>个样本中，以下为最强组合：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带货女王杨幂</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婚姻八卦宝强</a:t>
            </a:r>
            <a:r>
              <a:rPr lang="en-US" altLang="zh-CN" dirty="0"/>
              <a:t>or</a:t>
            </a:r>
            <a:r>
              <a:rPr lang="zh-CN" altLang="en-US" dirty="0"/>
              <a:t>杨幂</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家庭亲子生活某渣男。</a:t>
            </a:r>
            <a:endParaRPr lang="en-US" altLang="zh-CN" dirty="0"/>
          </a:p>
          <a:p>
            <a:pPr marL="285750" indent="-285750">
              <a:buFont typeface="Arial" panose="020B0604020202020204" pitchFamily="34" charset="0"/>
              <a:buChar char="•"/>
            </a:pPr>
            <a:r>
              <a:rPr lang="zh-CN" altLang="en-US" dirty="0"/>
              <a:t>文章似乎正在努力重塑形象，所以打出亲情牌，同时也很容易称为家庭生活鸡汤文的反面教材。</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508113"/>
            <a:ext cx="7554829" cy="5332821"/>
          </a:xfrm>
        </p:spPr>
      </p:pic>
      <p:sp>
        <p:nvSpPr>
          <p:cNvPr id="5" name="标题 1"/>
          <p:cNvSpPr txBox="1"/>
          <p:nvPr/>
        </p:nvSpPr>
        <p:spPr>
          <a:xfrm>
            <a:off x="48006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话题</a:t>
            </a:r>
            <a:r>
              <a:rPr lang="en-US" altLang="zh-CN" sz="3600" dirty="0"/>
              <a:t>-</a:t>
            </a:r>
            <a:r>
              <a:rPr lang="zh-CN" altLang="en-US" sz="3600" dirty="0"/>
              <a:t>明星热度</a:t>
            </a:r>
            <a:endParaRPr lang="zh-CN" altLang="en-US"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4</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4006606" y="2194682"/>
            <a:ext cx="4754880" cy="706755"/>
          </a:xfrm>
          <a:prstGeom prst="rect">
            <a:avLst/>
          </a:prstGeom>
          <a:noFill/>
          <a:ln w="9525">
            <a:noFill/>
          </a:ln>
        </p:spPr>
        <p:txBody>
          <a:bodyPr wrap="none">
            <a:spAutoFit/>
          </a:bodyPr>
          <a:lstStyle/>
          <a:p>
            <a:pPr lvl="0" algn="ctr"/>
            <a:r>
              <a:rPr lang="zh-CN" altLang="en-US" sz="4000" b="1" dirty="0"/>
              <a:t>推文受欢迎程度初探</a:t>
            </a:r>
            <a:endParaRPr lang="zh-CN" altLang="en-US" sz="4000" b="1" dirty="0"/>
          </a:p>
        </p:txBody>
      </p:sp>
      <p:sp>
        <p:nvSpPr>
          <p:cNvPr id="7" name="内容占位符 2"/>
          <p:cNvSpPr txBox="1"/>
          <p:nvPr/>
        </p:nvSpPr>
        <p:spPr>
          <a:xfrm>
            <a:off x="5178279" y="3119657"/>
            <a:ext cx="5455920" cy="28073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华文细黑" panose="02010600040101010101" charset="-122"/>
                <a:ea typeface="华文细黑"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华文细黑" panose="02010600040101010101" charset="-122"/>
                <a:ea typeface="华文细黑"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华文细黑" panose="02010600040101010101" charset="-122"/>
                <a:ea typeface="华文细黑"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华文细黑" panose="02010600040101010101" charset="-122"/>
                <a:ea typeface="华文细黑"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lumMod val="75000"/>
                    <a:lumOff val="25000"/>
                  </a:schemeClr>
                </a:solidFill>
                <a:latin typeface="华文细黑" panose="02010600040101010101" charset="-122"/>
                <a:ea typeface="华文细黑"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endParaRPr lang="zh-CN" altLang="en-US" sz="2000" dirty="0">
              <a:sym typeface="+mn-ea"/>
            </a:endParaRPr>
          </a:p>
          <a:p>
            <a:pPr fontAlgn="auto">
              <a:lnSpc>
                <a:spcPct val="120000"/>
              </a:lnSpc>
              <a:spcAft>
                <a:spcPts val="0"/>
              </a:spcAft>
            </a:pPr>
            <a:r>
              <a:rPr lang="zh-CN" altLang="en-US" dirty="0">
                <a:sym typeface="+mn-ea"/>
              </a:rPr>
              <a:t>不同公众号下的推文热度</a:t>
            </a:r>
            <a:endParaRPr lang="zh-CN" altLang="en-US" dirty="0">
              <a:sym typeface="+mn-ea"/>
            </a:endParaRPr>
          </a:p>
          <a:p>
            <a:pPr fontAlgn="auto">
              <a:lnSpc>
                <a:spcPct val="120000"/>
              </a:lnSpc>
              <a:spcAft>
                <a:spcPts val="0"/>
              </a:spcAft>
            </a:pPr>
            <a:r>
              <a:rPr lang="zh-CN" altLang="en-US" dirty="0">
                <a:sym typeface="+mn-ea"/>
              </a:rPr>
              <a:t>单个公众号分析</a:t>
            </a:r>
            <a:endParaRPr lang="zh-CN" altLang="en-US" dirty="0">
              <a:sym typeface="+mn-ea"/>
            </a:endParaRPr>
          </a:p>
          <a:p>
            <a:pPr fontAlgn="auto">
              <a:lnSpc>
                <a:spcPct val="120000"/>
              </a:lnSpc>
              <a:spcAft>
                <a:spcPts val="0"/>
              </a:spcAft>
            </a:pPr>
            <a:r>
              <a:rPr lang="zh-CN" altLang="en-US" dirty="0">
                <a:sym typeface="+mn-ea"/>
              </a:rPr>
              <a:t>广告软文分析</a:t>
            </a:r>
            <a:endParaRPr lang="zh-CN" altLang="en-US" dirty="0">
              <a:sym typeface="+mn-ea"/>
            </a:endParaRPr>
          </a:p>
          <a:p>
            <a:pPr fontAlgn="auto">
              <a:spcAft>
                <a:spcPts val="0"/>
              </a:spcAft>
            </a:pPr>
            <a:endParaRPr lang="zh-CN" altLang="en-US" sz="2000" dirty="0">
              <a:sym typeface="+mn-ea"/>
            </a:endParaRPr>
          </a:p>
          <a:p>
            <a:pPr fontAlgn="auto">
              <a:spcAft>
                <a:spcPts val="0"/>
              </a:spcAft>
            </a:pPr>
            <a:endParaRPr lang="en-US" altLang="zh-CN" sz="2000" dirty="0"/>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不同公众号下的推文热度</a:t>
            </a:r>
            <a:endParaRPr lang="zh-CN" altLang="en-US"/>
          </a:p>
        </p:txBody>
      </p:sp>
      <p:sp>
        <p:nvSpPr>
          <p:cNvPr id="6" name="文本框 5"/>
          <p:cNvSpPr txBox="1"/>
          <p:nvPr/>
        </p:nvSpPr>
        <p:spPr>
          <a:xfrm>
            <a:off x="649605" y="1854200"/>
            <a:ext cx="2875280" cy="3415030"/>
          </a:xfrm>
          <a:prstGeom prst="rect">
            <a:avLst/>
          </a:prstGeom>
          <a:noFill/>
        </p:spPr>
        <p:txBody>
          <a:bodyPr wrap="square" rtlCol="0">
            <a:spAutoFit/>
          </a:bodyPr>
          <a:lstStyle/>
          <a:p>
            <a:r>
              <a:rPr lang="zh-CN" altLang="en-US" sz="2400" dirty="0">
                <a:sym typeface="+mn-ea"/>
              </a:rPr>
              <a:t>通过方差分析，我们得到不同的公众号、不同主题、文章长度、是否原创、以及是否有广告、星期数、对于点赞数量有显著影响。</a:t>
            </a:r>
            <a:endParaRPr lang="zh-CN" altLang="en-US" sz="2400" dirty="0"/>
          </a:p>
          <a:p>
            <a:endParaRPr lang="zh-CN" altLang="en-US" sz="2400" dirty="0"/>
          </a:p>
        </p:txBody>
      </p:sp>
      <p:pic>
        <p:nvPicPr>
          <p:cNvPr id="4" name="内容占位符 3"/>
          <p:cNvPicPr>
            <a:picLocks noGrp="1"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3637280" y="1394460"/>
            <a:ext cx="8367395" cy="47142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4930" y="102870"/>
            <a:ext cx="10008870" cy="1125855"/>
          </a:xfrm>
        </p:spPr>
        <p:txBody>
          <a:bodyPr/>
          <a:lstStyle/>
          <a:p>
            <a:r>
              <a:rPr lang="zh-CN" altLang="en-US"/>
              <a:t>不同公众号下的推文热度</a:t>
            </a:r>
            <a:endParaRPr lang="zh-CN" altLang="en-US"/>
          </a:p>
        </p:txBody>
      </p:sp>
      <p:sp>
        <p:nvSpPr>
          <p:cNvPr id="6" name="文本框 5"/>
          <p:cNvSpPr txBox="1"/>
          <p:nvPr/>
        </p:nvSpPr>
        <p:spPr>
          <a:xfrm>
            <a:off x="762635" y="1721485"/>
            <a:ext cx="1567815" cy="3415030"/>
          </a:xfrm>
          <a:prstGeom prst="rect">
            <a:avLst/>
          </a:prstGeom>
          <a:noFill/>
        </p:spPr>
        <p:txBody>
          <a:bodyPr wrap="square" rtlCol="0">
            <a:spAutoFit/>
          </a:bodyPr>
          <a:lstStyle/>
          <a:p>
            <a:r>
              <a:rPr lang="zh-CN" altLang="en-US" sz="2400" dirty="0">
                <a:sym typeface="+mn-ea"/>
              </a:rPr>
              <a:t>同时，我们发现不同的公众号与其余影响因素均有交叉效应。</a:t>
            </a:r>
            <a:endParaRPr lang="zh-CN" altLang="en-US" sz="2400" dirty="0"/>
          </a:p>
          <a:p>
            <a:endParaRPr lang="zh-CN" altLang="en-US" sz="2400" dirty="0"/>
          </a:p>
          <a:p>
            <a:endParaRPr lang="zh-CN" altLang="en-US" sz="2400" dirty="0"/>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390775" y="1435100"/>
            <a:ext cx="9474200" cy="47783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单个公众号分析</a:t>
            </a:r>
            <a:endParaRPr lang="zh-CN" altLang="en-US"/>
          </a:p>
        </p:txBody>
      </p:sp>
      <p:sp>
        <p:nvSpPr>
          <p:cNvPr id="6" name="文本框 5"/>
          <p:cNvSpPr txBox="1"/>
          <p:nvPr/>
        </p:nvSpPr>
        <p:spPr>
          <a:xfrm>
            <a:off x="770890" y="1902460"/>
            <a:ext cx="2569210" cy="4154984"/>
          </a:xfrm>
          <a:prstGeom prst="rect">
            <a:avLst/>
          </a:prstGeom>
          <a:noFill/>
        </p:spPr>
        <p:txBody>
          <a:bodyPr wrap="square" rtlCol="0">
            <a:spAutoFit/>
          </a:bodyPr>
          <a:lstStyle/>
          <a:p>
            <a:r>
              <a:rPr lang="zh-CN" altLang="en-US" sz="2400" dirty="0"/>
              <a:t>我们以发文频率最高的独立公众号</a:t>
            </a:r>
            <a:r>
              <a:rPr lang="en-US" altLang="zh-CN" sz="2400" dirty="0"/>
              <a:t>——“</a:t>
            </a:r>
            <a:r>
              <a:rPr lang="zh-CN" altLang="en-US" sz="2400" dirty="0"/>
              <a:t>严肃八卦</a:t>
            </a:r>
            <a:r>
              <a:rPr lang="en-US" altLang="zh-CN" sz="2400" dirty="0"/>
              <a:t>”</a:t>
            </a:r>
            <a:r>
              <a:rPr lang="zh-CN" altLang="en-US" sz="2400" dirty="0"/>
              <a:t>为例</a:t>
            </a:r>
            <a:endParaRPr lang="zh-CN" altLang="en-US" sz="2400" dirty="0"/>
          </a:p>
          <a:p>
            <a:endParaRPr lang="zh-CN" altLang="en-US" sz="2400" dirty="0"/>
          </a:p>
          <a:p>
            <a:r>
              <a:rPr lang="zh-CN" altLang="en-US" sz="2400" dirty="0"/>
              <a:t>分析了点赞数与主题、</a:t>
            </a:r>
            <a:r>
              <a:rPr lang="zh-CN" altLang="en-US" sz="2400" dirty="0">
                <a:sym typeface="+mn-ea"/>
              </a:rPr>
              <a:t>发文长度、</a:t>
            </a:r>
            <a:r>
              <a:rPr lang="zh-CN" altLang="en-US" sz="2400" dirty="0"/>
              <a:t>是否包含热门明星、是否原创、以及星期数是否有关。</a:t>
            </a:r>
            <a:endParaRPr lang="zh-CN" altLang="en-US" sz="2400" dirty="0"/>
          </a:p>
        </p:txBody>
      </p:sp>
      <p:pic>
        <p:nvPicPr>
          <p:cNvPr id="4" name="内容占位符 3"/>
          <p:cNvPicPr>
            <a:picLocks noGrp="1" noChangeAspect="1"/>
          </p:cNvPicPr>
          <p:nvPr>
            <p:ph idx="1"/>
          </p:nvPr>
        </p:nvPicPr>
        <p:blipFill>
          <a:blip r:embed="rId1">
            <a:clrChange>
              <a:clrFrom>
                <a:srgbClr val="FFFFFF">
                  <a:alpha val="100000"/>
                </a:srgbClr>
              </a:clrFrom>
              <a:clrTo>
                <a:srgbClr val="FFFFFF">
                  <a:alpha val="100000"/>
                  <a:alpha val="0"/>
                </a:srgbClr>
              </a:clrTo>
            </a:clrChange>
          </a:blip>
          <a:srcRect b="4413"/>
          <a:stretch>
            <a:fillRect/>
          </a:stretch>
        </p:blipFill>
        <p:spPr>
          <a:xfrm>
            <a:off x="4096385" y="1435735"/>
            <a:ext cx="7956550" cy="4717415"/>
          </a:xfrm>
          <a:prstGeom prst="rect">
            <a:avLst/>
          </a:prstGeom>
        </p:spPr>
      </p:pic>
      <p:sp>
        <p:nvSpPr>
          <p:cNvPr id="5" name="文本框 4"/>
          <p:cNvSpPr txBox="1"/>
          <p:nvPr/>
        </p:nvSpPr>
        <p:spPr>
          <a:xfrm>
            <a:off x="5185410" y="716915"/>
            <a:ext cx="6585585" cy="645160"/>
          </a:xfrm>
          <a:prstGeom prst="rect">
            <a:avLst/>
          </a:prstGeom>
          <a:noFill/>
        </p:spPr>
        <p:txBody>
          <a:bodyPr wrap="square" rtlCol="0">
            <a:spAutoFit/>
          </a:bodyPr>
          <a:lstStyle/>
          <a:p>
            <a:pPr>
              <a:buFont typeface="Arial" panose="020B0604020202020204" pitchFamily="34" charset="0"/>
            </a:pPr>
            <a:r>
              <a:rPr lang="zh-CN" altLang="en-US" dirty="0"/>
              <a:t>从图中可以看出，电影评论类型以及明星婚姻类型的文章相对来说更受到读者的欢迎，时尚穿搭类的文章关注程度相对较弱</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单个公众号分析</a:t>
            </a:r>
            <a:endParaRPr lang="zh-CN" altLang="en-US"/>
          </a:p>
        </p:txBody>
      </p:sp>
      <p:pic>
        <p:nvPicPr>
          <p:cNvPr id="16" name="内容占位符 15"/>
          <p:cNvPicPr>
            <a:picLocks noGrp="1"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1000760" y="1100455"/>
            <a:ext cx="10793730" cy="5218430"/>
          </a:xfrm>
          <a:prstGeom prst="rect">
            <a:avLst/>
          </a:prstGeom>
        </p:spPr>
      </p:pic>
      <p:sp>
        <p:nvSpPr>
          <p:cNvPr id="17" name="文本框 16"/>
          <p:cNvSpPr txBox="1"/>
          <p:nvPr/>
        </p:nvSpPr>
        <p:spPr>
          <a:xfrm>
            <a:off x="5273040" y="299085"/>
            <a:ext cx="6585585" cy="922020"/>
          </a:xfrm>
          <a:prstGeom prst="rect">
            <a:avLst/>
          </a:prstGeom>
          <a:noFill/>
        </p:spPr>
        <p:txBody>
          <a:bodyPr wrap="square" rtlCol="0">
            <a:spAutoFit/>
          </a:bodyPr>
          <a:lstStyle/>
          <a:p>
            <a:pPr>
              <a:buFont typeface="Arial" panose="020B0604020202020204" pitchFamily="34" charset="0"/>
            </a:pPr>
            <a:r>
              <a:rPr lang="zh-CN" altLang="en-US" dirty="0"/>
              <a:t>从分布中可以看出来，休息日的热门程度明显高于工作日、</a:t>
            </a:r>
            <a:endParaRPr lang="zh-CN" altLang="en-US" dirty="0"/>
          </a:p>
          <a:p>
            <a:pPr>
              <a:buFont typeface="Arial" panose="020B0604020202020204" pitchFamily="34" charset="0"/>
            </a:pPr>
            <a:r>
              <a:rPr lang="zh-CN" altLang="en-US" dirty="0"/>
              <a:t>原创文章的关注度更高、文章长度在</a:t>
            </a:r>
            <a:r>
              <a:rPr lang="en-US" altLang="zh-CN" dirty="0"/>
              <a:t>3000</a:t>
            </a:r>
            <a:r>
              <a:rPr lang="zh-CN" altLang="en-US" dirty="0"/>
              <a:t>以上时更受欢迎、且广告确实会比其他推送受到的关注更少。</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单个公众号分析</a:t>
            </a:r>
            <a:endParaRPr lang="zh-CN" altLang="en-US"/>
          </a:p>
        </p:txBody>
      </p:sp>
      <p:sp>
        <p:nvSpPr>
          <p:cNvPr id="3" name="内容占位符 2"/>
          <p:cNvSpPr>
            <a:spLocks noGrp="1"/>
          </p:cNvSpPr>
          <p:nvPr>
            <p:ph idx="1"/>
          </p:nvPr>
        </p:nvSpPr>
        <p:spPr>
          <a:xfrm>
            <a:off x="838200" y="1068705"/>
            <a:ext cx="10515600" cy="5108575"/>
          </a:xfrm>
        </p:spPr>
        <p:txBody>
          <a:bodyPr/>
          <a:lstStyle/>
          <a:p>
            <a:r>
              <a:rPr lang="zh-CN" altLang="en-US"/>
              <a:t>通过</a:t>
            </a:r>
            <a:r>
              <a:rPr lang="en-US" altLang="zh-CN"/>
              <a:t>ANOVA</a:t>
            </a:r>
            <a:r>
              <a:rPr lang="zh-CN" altLang="en-US"/>
              <a:t>方差分析，我们发现点赞数量与主题、文章长度、星期数、原创性均有显著的相关关系，而与热门明星关系并不明显。</a:t>
            </a:r>
            <a:endParaRPr lang="zh-CN" altLang="en-US"/>
          </a:p>
        </p:txBody>
      </p:sp>
      <p:graphicFrame>
        <p:nvGraphicFramePr>
          <p:cNvPr id="4" name="表格 -1"/>
          <p:cNvGraphicFramePr/>
          <p:nvPr/>
        </p:nvGraphicFramePr>
        <p:xfrm>
          <a:off x="1216660" y="2567940"/>
          <a:ext cx="9556115" cy="3253740"/>
        </p:xfrm>
        <a:graphic>
          <a:graphicData uri="http://schemas.openxmlformats.org/drawingml/2006/table">
            <a:tbl>
              <a:tblPr firstRow="1" bandRow="1">
                <a:tableStyleId>{5C22544A-7EE6-4342-B048-85BDC9FD1C3A}</a:tableStyleId>
              </a:tblPr>
              <a:tblGrid>
                <a:gridCol w="2800350"/>
                <a:gridCol w="1443990"/>
                <a:gridCol w="1770380"/>
                <a:gridCol w="1771015"/>
                <a:gridCol w="1770380"/>
              </a:tblGrid>
              <a:tr h="542290">
                <a:tc>
                  <a:txBody>
                    <a:bodyPr/>
                    <a:lstStyle/>
                    <a:p>
                      <a:pPr indent="0" algn="ctr">
                        <a:buNone/>
                      </a:pPr>
                      <a:endParaRPr lang="zh-CN" altLang="en-US" sz="2000"/>
                    </a:p>
                  </a:txBody>
                  <a:tcPr marL="0" marR="0" marT="0" marB="1"/>
                </a:tc>
                <a:tc>
                  <a:txBody>
                    <a:bodyPr/>
                    <a:lstStyle/>
                    <a:p>
                      <a:pPr indent="0" algn="ctr">
                        <a:buNone/>
                      </a:pPr>
                      <a:r>
                        <a:rPr lang="zh-CN" altLang="en-US" sz="2000"/>
                        <a:t>自由度</a:t>
                      </a:r>
                      <a:endParaRPr lang="zh-CN" altLang="en-US" sz="2000"/>
                    </a:p>
                  </a:txBody>
                  <a:tcPr marL="0" marR="0" marT="0" marB="1"/>
                </a:tc>
                <a:tc>
                  <a:txBody>
                    <a:bodyPr/>
                    <a:lstStyle/>
                    <a:p>
                      <a:pPr indent="0" algn="ctr">
                        <a:buNone/>
                      </a:pPr>
                      <a:r>
                        <a:rPr lang="en-US" altLang="zh-CN" sz="2000"/>
                        <a:t>F</a:t>
                      </a:r>
                      <a:r>
                        <a:rPr lang="zh-CN" altLang="en-US" sz="2000"/>
                        <a:t>值</a:t>
                      </a:r>
                      <a:endParaRPr lang="zh-CN" altLang="en-US" sz="2000"/>
                    </a:p>
                  </a:txBody>
                  <a:tcPr marL="0" marR="0" marT="0" marB="1"/>
                </a:tc>
                <a:tc>
                  <a:txBody>
                    <a:bodyPr/>
                    <a:lstStyle/>
                    <a:p>
                      <a:pPr indent="0" algn="ctr">
                        <a:buNone/>
                      </a:pPr>
                      <a:r>
                        <a:rPr lang="en-US" altLang="zh-CN" sz="2000"/>
                        <a:t>P</a:t>
                      </a:r>
                      <a:r>
                        <a:rPr lang="zh-CN" altLang="en-US" sz="2000"/>
                        <a:t>值</a:t>
                      </a:r>
                      <a:endParaRPr lang="zh-CN" altLang="en-US" sz="2000"/>
                    </a:p>
                  </a:txBody>
                  <a:tcPr marL="0" marR="0" marT="0" marB="1"/>
                </a:tc>
                <a:tc>
                  <a:txBody>
                    <a:bodyPr/>
                    <a:lstStyle/>
                    <a:p>
                      <a:pPr indent="0" algn="ctr">
                        <a:buNone/>
                      </a:pPr>
                      <a:r>
                        <a:rPr lang="zh-CN" altLang="en-US" sz="2000"/>
                        <a:t>显著水平</a:t>
                      </a:r>
                      <a:endParaRPr lang="zh-CN" altLang="en-US" sz="2000"/>
                    </a:p>
                  </a:txBody>
                  <a:tcPr marL="0" marR="0" marT="0" marB="1"/>
                </a:tc>
              </a:tr>
              <a:tr h="542290">
                <a:tc>
                  <a:txBody>
                    <a:bodyPr/>
                    <a:lstStyle/>
                    <a:p>
                      <a:pPr indent="0" algn="ctr">
                        <a:buNone/>
                      </a:pPr>
                      <a:r>
                        <a:rPr lang="zh-CN" altLang="en-US" sz="2000"/>
                        <a:t>主题</a:t>
                      </a:r>
                      <a:endParaRPr lang="zh-CN" altLang="en-US" sz="2000"/>
                    </a:p>
                  </a:txBody>
                  <a:tcPr marL="0" marR="0" marT="0" marB="1"/>
                </a:tc>
                <a:tc>
                  <a:txBody>
                    <a:bodyPr/>
                    <a:lstStyle/>
                    <a:p>
                      <a:pPr indent="0" algn="ctr">
                        <a:buNone/>
                      </a:pPr>
                      <a:r>
                        <a:rPr lang="en-US" altLang="zh-CN" sz="2000"/>
                        <a:t>7</a:t>
                      </a:r>
                      <a:endParaRPr lang="en-US" altLang="zh-CN" sz="2000"/>
                    </a:p>
                  </a:txBody>
                  <a:tcPr marL="0" marR="0" marT="0" marB="1"/>
                </a:tc>
                <a:tc>
                  <a:txBody>
                    <a:bodyPr/>
                    <a:lstStyle/>
                    <a:p>
                      <a:pPr indent="0" algn="ctr">
                        <a:buNone/>
                      </a:pPr>
                      <a:r>
                        <a:rPr lang="en-US" altLang="zh-CN" sz="2000"/>
                        <a:t>8.14</a:t>
                      </a:r>
                      <a:endParaRPr lang="en-US" altLang="zh-CN" sz="2000"/>
                    </a:p>
                  </a:txBody>
                  <a:tcPr marL="0" marR="0" marT="0" marB="1"/>
                </a:tc>
                <a:tc>
                  <a:txBody>
                    <a:bodyPr/>
                    <a:lstStyle/>
                    <a:p>
                      <a:pPr indent="0" algn="ctr">
                        <a:buNone/>
                      </a:pPr>
                      <a:r>
                        <a:rPr lang="en-US" altLang="zh-CN" sz="2000"/>
                        <a:t>0.00</a:t>
                      </a:r>
                      <a:endParaRPr lang="en-US" altLang="zh-CN" sz="2000"/>
                    </a:p>
                  </a:txBody>
                  <a:tcPr marL="0" marR="0" marT="0" marB="1"/>
                </a:tc>
                <a:tc>
                  <a:txBody>
                    <a:bodyPr/>
                    <a:lstStyle/>
                    <a:p>
                      <a:pPr indent="0" algn="ctr">
                        <a:buNone/>
                      </a:pPr>
                      <a:r>
                        <a:rPr lang="en-US" altLang="zh-CN" sz="2000"/>
                        <a:t>***</a:t>
                      </a:r>
                      <a:endParaRPr lang="en-US" altLang="zh-CN" sz="2000"/>
                    </a:p>
                  </a:txBody>
                  <a:tcPr marL="0" marR="0" marT="0" marB="1"/>
                </a:tc>
              </a:tr>
              <a:tr h="542290">
                <a:tc>
                  <a:txBody>
                    <a:bodyPr/>
                    <a:lstStyle/>
                    <a:p>
                      <a:pPr indent="0" algn="ctr">
                        <a:buNone/>
                      </a:pPr>
                      <a:r>
                        <a:rPr lang="zh-CN" altLang="en-US" sz="2000"/>
                        <a:t>是否包含热门明星</a:t>
                      </a:r>
                      <a:endParaRPr lang="zh-CN" altLang="en-US" sz="2000"/>
                    </a:p>
                  </a:txBody>
                  <a:tcPr marL="0" marR="0" marT="0" marB="1"/>
                </a:tc>
                <a:tc>
                  <a:txBody>
                    <a:bodyPr/>
                    <a:lstStyle/>
                    <a:p>
                      <a:pPr indent="0" algn="ctr">
                        <a:buNone/>
                      </a:pPr>
                      <a:r>
                        <a:rPr lang="en-US" altLang="zh-CN" sz="2000"/>
                        <a:t>1</a:t>
                      </a:r>
                      <a:endParaRPr lang="en-US" altLang="zh-CN" sz="2000"/>
                    </a:p>
                  </a:txBody>
                  <a:tcPr marL="0" marR="0" marT="0" marB="1"/>
                </a:tc>
                <a:tc>
                  <a:txBody>
                    <a:bodyPr/>
                    <a:lstStyle/>
                    <a:p>
                      <a:pPr indent="0" algn="ctr">
                        <a:buNone/>
                      </a:pPr>
                      <a:r>
                        <a:rPr lang="en-US" altLang="zh-CN" sz="2000"/>
                        <a:t>0.02</a:t>
                      </a:r>
                      <a:endParaRPr lang="en-US" altLang="zh-CN" sz="2000"/>
                    </a:p>
                  </a:txBody>
                  <a:tcPr marL="0" marR="0" marT="0" marB="1"/>
                </a:tc>
                <a:tc>
                  <a:txBody>
                    <a:bodyPr/>
                    <a:lstStyle/>
                    <a:p>
                      <a:pPr indent="0" algn="ctr">
                        <a:buNone/>
                      </a:pPr>
                      <a:r>
                        <a:rPr lang="en-US" altLang="zh-CN" sz="2000"/>
                        <a:t>0.88</a:t>
                      </a:r>
                      <a:endParaRPr lang="en-US" altLang="zh-CN" sz="2000"/>
                    </a:p>
                  </a:txBody>
                  <a:tcPr marL="0" marR="0" marT="0" marB="1"/>
                </a:tc>
                <a:tc>
                  <a:txBody>
                    <a:bodyPr/>
                    <a:lstStyle/>
                    <a:p>
                      <a:pPr indent="0" algn="ctr">
                        <a:buNone/>
                      </a:pPr>
                      <a:r>
                        <a:rPr lang="en-US" altLang="zh-CN" sz="2000"/>
                        <a:t> </a:t>
                      </a:r>
                      <a:endParaRPr lang="en-US" altLang="zh-CN" sz="2000"/>
                    </a:p>
                  </a:txBody>
                  <a:tcPr marL="0" marR="0" marT="0" marB="1"/>
                </a:tc>
              </a:tr>
              <a:tr h="542290">
                <a:tc>
                  <a:txBody>
                    <a:bodyPr/>
                    <a:lstStyle/>
                    <a:p>
                      <a:pPr indent="0" algn="ctr">
                        <a:buNone/>
                      </a:pPr>
                      <a:r>
                        <a:rPr lang="zh-CN" altLang="en-US" sz="2000"/>
                        <a:t>文章长度</a:t>
                      </a:r>
                      <a:endParaRPr lang="zh-CN" altLang="en-US" sz="2000"/>
                    </a:p>
                  </a:txBody>
                  <a:tcPr marL="0" marR="0" marT="0" marB="1"/>
                </a:tc>
                <a:tc>
                  <a:txBody>
                    <a:bodyPr/>
                    <a:lstStyle/>
                    <a:p>
                      <a:pPr indent="0" algn="ctr">
                        <a:buNone/>
                      </a:pPr>
                      <a:r>
                        <a:rPr lang="en-US" altLang="zh-CN" sz="2000"/>
                        <a:t>1</a:t>
                      </a:r>
                      <a:endParaRPr lang="en-US" altLang="zh-CN" sz="2000"/>
                    </a:p>
                  </a:txBody>
                  <a:tcPr marL="0" marR="0" marT="0" marB="1"/>
                </a:tc>
                <a:tc>
                  <a:txBody>
                    <a:bodyPr/>
                    <a:lstStyle/>
                    <a:p>
                      <a:pPr indent="0" algn="ctr">
                        <a:buNone/>
                      </a:pPr>
                      <a:r>
                        <a:rPr lang="en-US" altLang="zh-CN" sz="2000"/>
                        <a:t>191.16</a:t>
                      </a:r>
                      <a:endParaRPr lang="en-US" altLang="zh-CN" sz="2000"/>
                    </a:p>
                  </a:txBody>
                  <a:tcPr marL="0" marR="0" marT="0" marB="1"/>
                </a:tc>
                <a:tc>
                  <a:txBody>
                    <a:bodyPr/>
                    <a:lstStyle/>
                    <a:p>
                      <a:pPr indent="0" algn="ctr">
                        <a:buNone/>
                      </a:pPr>
                      <a:r>
                        <a:rPr lang="en-US" altLang="zh-CN" sz="2000"/>
                        <a:t>0.00</a:t>
                      </a:r>
                      <a:endParaRPr lang="en-US" altLang="zh-CN" sz="2000"/>
                    </a:p>
                  </a:txBody>
                  <a:tcPr marL="0" marR="0" marT="0" marB="1"/>
                </a:tc>
                <a:tc>
                  <a:txBody>
                    <a:bodyPr/>
                    <a:lstStyle/>
                    <a:p>
                      <a:pPr indent="0" algn="ctr">
                        <a:buNone/>
                      </a:pPr>
                      <a:r>
                        <a:rPr lang="en-US" altLang="zh-CN" sz="2000"/>
                        <a:t>***</a:t>
                      </a:r>
                      <a:endParaRPr lang="en-US" altLang="zh-CN" sz="2000"/>
                    </a:p>
                  </a:txBody>
                  <a:tcPr marL="0" marR="0" marT="0" marB="1"/>
                </a:tc>
              </a:tr>
              <a:tr h="542290">
                <a:tc>
                  <a:txBody>
                    <a:bodyPr/>
                    <a:lstStyle/>
                    <a:p>
                      <a:pPr indent="0" algn="ctr">
                        <a:buNone/>
                      </a:pPr>
                      <a:r>
                        <a:rPr lang="zh-CN" altLang="en-US" sz="2000"/>
                        <a:t>是否原创</a:t>
                      </a:r>
                      <a:endParaRPr lang="zh-CN" altLang="en-US" sz="2000"/>
                    </a:p>
                  </a:txBody>
                  <a:tcPr marL="0" marR="0" marT="0" marB="1"/>
                </a:tc>
                <a:tc>
                  <a:txBody>
                    <a:bodyPr/>
                    <a:lstStyle/>
                    <a:p>
                      <a:pPr indent="0" algn="ctr">
                        <a:buNone/>
                      </a:pPr>
                      <a:r>
                        <a:rPr lang="en-US" altLang="zh-CN" sz="2000"/>
                        <a:t>1</a:t>
                      </a:r>
                      <a:endParaRPr lang="en-US" altLang="zh-CN" sz="2000"/>
                    </a:p>
                  </a:txBody>
                  <a:tcPr marL="0" marR="0" marT="0" marB="1"/>
                </a:tc>
                <a:tc>
                  <a:txBody>
                    <a:bodyPr/>
                    <a:lstStyle/>
                    <a:p>
                      <a:pPr indent="0" algn="ctr">
                        <a:buNone/>
                      </a:pPr>
                      <a:r>
                        <a:rPr lang="en-US" altLang="zh-CN" sz="2000"/>
                        <a:t>18.9</a:t>
                      </a:r>
                      <a:endParaRPr lang="en-US" altLang="zh-CN" sz="2000"/>
                    </a:p>
                  </a:txBody>
                  <a:tcPr marL="0" marR="0" marT="0" marB="1"/>
                </a:tc>
                <a:tc>
                  <a:txBody>
                    <a:bodyPr/>
                    <a:lstStyle/>
                    <a:p>
                      <a:pPr indent="0" algn="ctr">
                        <a:buNone/>
                      </a:pPr>
                      <a:r>
                        <a:rPr lang="en-US" altLang="zh-CN" sz="2000"/>
                        <a:t>0.00</a:t>
                      </a:r>
                      <a:endParaRPr lang="en-US" altLang="zh-CN" sz="2000"/>
                    </a:p>
                  </a:txBody>
                  <a:tcPr marL="0" marR="0" marT="0" marB="1"/>
                </a:tc>
                <a:tc>
                  <a:txBody>
                    <a:bodyPr/>
                    <a:lstStyle/>
                    <a:p>
                      <a:pPr indent="0" algn="ctr">
                        <a:buNone/>
                      </a:pPr>
                      <a:r>
                        <a:rPr lang="en-US" altLang="zh-CN" sz="2000"/>
                        <a:t>***</a:t>
                      </a:r>
                      <a:endParaRPr lang="en-US" altLang="zh-CN" sz="2000"/>
                    </a:p>
                  </a:txBody>
                  <a:tcPr marL="0" marR="0" marT="0" marB="1"/>
                </a:tc>
              </a:tr>
              <a:tr h="542290">
                <a:tc>
                  <a:txBody>
                    <a:bodyPr/>
                    <a:lstStyle/>
                    <a:p>
                      <a:pPr indent="0" algn="ctr">
                        <a:buNone/>
                      </a:pPr>
                      <a:r>
                        <a:rPr lang="zh-CN" altLang="en-US" sz="2000"/>
                        <a:t>星期数</a:t>
                      </a:r>
                      <a:endParaRPr lang="zh-CN" altLang="en-US" sz="2000"/>
                    </a:p>
                  </a:txBody>
                  <a:tcPr marL="0" marR="0" marT="0" marB="1"/>
                </a:tc>
                <a:tc>
                  <a:txBody>
                    <a:bodyPr/>
                    <a:lstStyle/>
                    <a:p>
                      <a:pPr indent="0" algn="ctr">
                        <a:buNone/>
                      </a:pPr>
                      <a:r>
                        <a:rPr lang="en-US" altLang="zh-CN" sz="2000"/>
                        <a:t>6</a:t>
                      </a:r>
                      <a:endParaRPr lang="en-US" altLang="zh-CN" sz="2000"/>
                    </a:p>
                  </a:txBody>
                  <a:tcPr marL="0" marR="0" marT="0" marB="1"/>
                </a:tc>
                <a:tc>
                  <a:txBody>
                    <a:bodyPr/>
                    <a:lstStyle/>
                    <a:p>
                      <a:pPr indent="0" algn="ctr">
                        <a:buNone/>
                      </a:pPr>
                      <a:r>
                        <a:rPr lang="en-US" altLang="zh-CN" sz="2000"/>
                        <a:t>0.46</a:t>
                      </a:r>
                      <a:endParaRPr lang="en-US" altLang="zh-CN" sz="2000"/>
                    </a:p>
                  </a:txBody>
                  <a:tcPr marL="0" marR="0" marT="0" marB="1"/>
                </a:tc>
                <a:tc>
                  <a:txBody>
                    <a:bodyPr/>
                    <a:lstStyle/>
                    <a:p>
                      <a:pPr indent="0" algn="ctr">
                        <a:buNone/>
                      </a:pPr>
                      <a:r>
                        <a:rPr lang="en-US" altLang="zh-CN" sz="2000"/>
                        <a:t>0.83</a:t>
                      </a:r>
                      <a:endParaRPr lang="en-US" altLang="zh-CN" sz="2000"/>
                    </a:p>
                  </a:txBody>
                  <a:tcPr marL="0" marR="0" marT="0" marB="1"/>
                </a:tc>
                <a:tc>
                  <a:txBody>
                    <a:bodyPr/>
                    <a:lstStyle/>
                    <a:p>
                      <a:pPr indent="0" algn="ctr">
                        <a:buNone/>
                      </a:pPr>
                      <a:endParaRPr lang="zh-CN" altLang="en-US" sz="2000"/>
                    </a:p>
                  </a:txBody>
                  <a:tcPr marL="0" marR="0" marT="0" marB="1"/>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单个公众号分析</a:t>
            </a:r>
            <a:endParaRPr lang="zh-CN" altLang="en-US"/>
          </a:p>
        </p:txBody>
      </p:sp>
      <p:sp>
        <p:nvSpPr>
          <p:cNvPr id="3" name="内容占位符 2"/>
          <p:cNvSpPr>
            <a:spLocks noGrp="1"/>
          </p:cNvSpPr>
          <p:nvPr>
            <p:ph idx="1"/>
          </p:nvPr>
        </p:nvSpPr>
        <p:spPr/>
        <p:txBody>
          <a:bodyPr/>
          <a:lstStyle/>
          <a:p>
            <a:r>
              <a:rPr lang="zh-CN" altLang="en-US"/>
              <a:t>进一步分析，我们发现主题与文章长度的交叉效应也对于点赞数有一定的影响。</a:t>
            </a:r>
            <a:endParaRPr lang="zh-CN" altLang="en-US"/>
          </a:p>
        </p:txBody>
      </p:sp>
      <p:graphicFrame>
        <p:nvGraphicFramePr>
          <p:cNvPr id="4" name="表格 -1"/>
          <p:cNvGraphicFramePr/>
          <p:nvPr/>
        </p:nvGraphicFramePr>
        <p:xfrm>
          <a:off x="1162050" y="2570480"/>
          <a:ext cx="10081260" cy="3413760"/>
        </p:xfrm>
        <a:graphic>
          <a:graphicData uri="http://schemas.openxmlformats.org/drawingml/2006/table">
            <a:tbl>
              <a:tblPr firstRow="1" bandRow="1">
                <a:tableStyleId>{5C22544A-7EE6-4342-B048-85BDC9FD1C3A}</a:tableStyleId>
              </a:tblPr>
              <a:tblGrid>
                <a:gridCol w="4104005"/>
                <a:gridCol w="1327785"/>
                <a:gridCol w="1557020"/>
                <a:gridCol w="1344930"/>
                <a:gridCol w="1747520"/>
              </a:tblGrid>
              <a:tr h="426720">
                <a:tc>
                  <a:txBody>
                    <a:bodyPr/>
                    <a:lstStyle/>
                    <a:p>
                      <a:pPr indent="0" algn="ctr">
                        <a:buNone/>
                      </a:pPr>
                      <a:r>
                        <a:rPr lang="en-US" altLang="zh-CN" sz="1800"/>
                        <a:t> </a:t>
                      </a:r>
                      <a:endParaRPr lang="en-US" altLang="zh-CN" sz="1800"/>
                    </a:p>
                  </a:txBody>
                  <a:tcPr marL="0" marR="0" marT="0" marB="1"/>
                </a:tc>
                <a:tc>
                  <a:txBody>
                    <a:bodyPr/>
                    <a:lstStyle/>
                    <a:p>
                      <a:pPr indent="0" algn="ctr">
                        <a:buNone/>
                      </a:pPr>
                      <a:r>
                        <a:rPr lang="zh-CN" altLang="en-US" sz="1800"/>
                        <a:t>自由度</a:t>
                      </a:r>
                      <a:endParaRPr lang="zh-CN" altLang="en-US" sz="1800"/>
                    </a:p>
                  </a:txBody>
                  <a:tcPr marL="0" marR="0" marT="0" marB="1"/>
                </a:tc>
                <a:tc>
                  <a:txBody>
                    <a:bodyPr/>
                    <a:lstStyle/>
                    <a:p>
                      <a:pPr indent="0" algn="ctr">
                        <a:buNone/>
                      </a:pPr>
                      <a:r>
                        <a:rPr lang="en-US" altLang="zh-CN" sz="1800"/>
                        <a:t>F</a:t>
                      </a:r>
                      <a:r>
                        <a:rPr lang="zh-CN" altLang="en-US" sz="1800"/>
                        <a:t>值</a:t>
                      </a:r>
                      <a:endParaRPr lang="zh-CN" altLang="en-US" sz="1800"/>
                    </a:p>
                  </a:txBody>
                  <a:tcPr marL="0" marR="0" marT="0" marB="1"/>
                </a:tc>
                <a:tc>
                  <a:txBody>
                    <a:bodyPr/>
                    <a:lstStyle/>
                    <a:p>
                      <a:pPr indent="0" algn="ctr">
                        <a:buNone/>
                      </a:pPr>
                      <a:r>
                        <a:rPr lang="en-US" altLang="zh-CN" sz="1800"/>
                        <a:t>P</a:t>
                      </a:r>
                      <a:r>
                        <a:rPr lang="zh-CN" altLang="en-US" sz="1800"/>
                        <a:t>值</a:t>
                      </a:r>
                      <a:endParaRPr lang="zh-CN" altLang="en-US" sz="1800"/>
                    </a:p>
                  </a:txBody>
                  <a:tcPr marL="0" marR="0" marT="0" marB="1"/>
                </a:tc>
                <a:tc>
                  <a:txBody>
                    <a:bodyPr/>
                    <a:lstStyle/>
                    <a:p>
                      <a:pPr indent="0" algn="ctr">
                        <a:buNone/>
                      </a:pPr>
                      <a:r>
                        <a:rPr lang="zh-CN" altLang="en-US" sz="1800"/>
                        <a:t>显著水平</a:t>
                      </a:r>
                      <a:endParaRPr lang="zh-CN" altLang="en-US" sz="1800"/>
                    </a:p>
                  </a:txBody>
                  <a:tcPr marL="0" marR="0" marT="0" marB="1"/>
                </a:tc>
              </a:tr>
              <a:tr h="426720">
                <a:tc>
                  <a:txBody>
                    <a:bodyPr/>
                    <a:lstStyle/>
                    <a:p>
                      <a:pPr indent="0" algn="ctr">
                        <a:buNone/>
                      </a:pPr>
                      <a:r>
                        <a:rPr lang="zh-CN" altLang="en-US" sz="1800"/>
                        <a:t>主题</a:t>
                      </a:r>
                      <a:endParaRPr lang="zh-CN" altLang="en-US" sz="1800"/>
                    </a:p>
                  </a:txBody>
                  <a:tcPr marL="0" marR="0" marT="0" marB="1"/>
                </a:tc>
                <a:tc>
                  <a:txBody>
                    <a:bodyPr/>
                    <a:lstStyle/>
                    <a:p>
                      <a:pPr indent="0" algn="ctr">
                        <a:buNone/>
                      </a:pPr>
                      <a:r>
                        <a:rPr lang="en-US" altLang="zh-CN" sz="1800"/>
                        <a:t>7</a:t>
                      </a:r>
                      <a:endParaRPr lang="en-US" altLang="zh-CN" sz="1800"/>
                    </a:p>
                  </a:txBody>
                  <a:tcPr marL="0" marR="0" marT="0" marB="1"/>
                </a:tc>
                <a:tc>
                  <a:txBody>
                    <a:bodyPr/>
                    <a:lstStyle/>
                    <a:p>
                      <a:pPr indent="0" algn="ctr">
                        <a:buNone/>
                      </a:pPr>
                      <a:r>
                        <a:rPr lang="en-US" altLang="zh-CN" sz="1800"/>
                        <a:t>8.31</a:t>
                      </a:r>
                      <a:endParaRPr lang="en-US" altLang="zh-CN" sz="1800"/>
                    </a:p>
                  </a:txBody>
                  <a:tcPr marL="0" marR="0" marT="0" marB="1"/>
                </a:tc>
                <a:tc>
                  <a:txBody>
                    <a:bodyPr/>
                    <a:lstStyle/>
                    <a:p>
                      <a:pPr indent="0" algn="ctr">
                        <a:buNone/>
                      </a:pPr>
                      <a:r>
                        <a:rPr lang="en-US" altLang="zh-CN" sz="1800"/>
                        <a:t>0.00</a:t>
                      </a:r>
                      <a:endParaRPr lang="en-US" altLang="zh-CN" sz="1800"/>
                    </a:p>
                  </a:txBody>
                  <a:tcPr marL="0" marR="0" marT="0" marB="1"/>
                </a:tc>
                <a:tc>
                  <a:txBody>
                    <a:bodyPr/>
                    <a:lstStyle/>
                    <a:p>
                      <a:pPr indent="0" algn="ctr">
                        <a:buNone/>
                      </a:pPr>
                      <a:r>
                        <a:rPr lang="en-US" altLang="zh-CN" sz="1800"/>
                        <a:t>*</a:t>
                      </a:r>
                      <a:endParaRPr lang="en-US" altLang="zh-CN" sz="1800"/>
                    </a:p>
                  </a:txBody>
                  <a:tcPr marL="0" marR="0" marT="0" marB="1"/>
                </a:tc>
              </a:tr>
              <a:tr h="426720">
                <a:tc>
                  <a:txBody>
                    <a:bodyPr/>
                    <a:lstStyle/>
                    <a:p>
                      <a:pPr indent="0" algn="ctr">
                        <a:buNone/>
                      </a:pPr>
                      <a:r>
                        <a:rPr lang="zh-CN" altLang="en-US" sz="1800"/>
                        <a:t>文章长度</a:t>
                      </a:r>
                      <a:endParaRPr lang="zh-CN" altLang="en-US" sz="1800"/>
                    </a:p>
                  </a:txBody>
                  <a:tcPr marL="0" marR="0" marT="0" marB="1"/>
                </a:tc>
                <a:tc>
                  <a:txBody>
                    <a:bodyPr/>
                    <a:lstStyle/>
                    <a:p>
                      <a:pPr indent="0" algn="ctr">
                        <a:buNone/>
                      </a:pPr>
                      <a:r>
                        <a:rPr lang="en-US" altLang="zh-CN" sz="1800"/>
                        <a:t>1</a:t>
                      </a:r>
                      <a:endParaRPr lang="en-US" altLang="zh-CN" sz="1800"/>
                    </a:p>
                  </a:txBody>
                  <a:tcPr marL="0" marR="0" marT="0" marB="1"/>
                </a:tc>
                <a:tc>
                  <a:txBody>
                    <a:bodyPr/>
                    <a:lstStyle/>
                    <a:p>
                      <a:pPr indent="0" algn="ctr">
                        <a:buNone/>
                      </a:pPr>
                      <a:r>
                        <a:rPr lang="en-US" altLang="zh-CN" sz="1800"/>
                        <a:t>195.16</a:t>
                      </a:r>
                      <a:endParaRPr lang="en-US" altLang="zh-CN" sz="1800"/>
                    </a:p>
                  </a:txBody>
                  <a:tcPr marL="0" marR="0" marT="0" marB="1"/>
                </a:tc>
                <a:tc>
                  <a:txBody>
                    <a:bodyPr/>
                    <a:lstStyle/>
                    <a:p>
                      <a:pPr indent="0" algn="ctr">
                        <a:buNone/>
                      </a:pPr>
                      <a:r>
                        <a:rPr lang="en-US" altLang="zh-CN" sz="1800"/>
                        <a:t>0.00</a:t>
                      </a:r>
                      <a:endParaRPr lang="en-US" altLang="zh-CN" sz="1800"/>
                    </a:p>
                  </a:txBody>
                  <a:tcPr marL="0" marR="0" marT="0" marB="1"/>
                </a:tc>
                <a:tc>
                  <a:txBody>
                    <a:bodyPr/>
                    <a:lstStyle/>
                    <a:p>
                      <a:pPr indent="0" algn="ctr">
                        <a:buNone/>
                      </a:pPr>
                      <a:r>
                        <a:rPr lang="en-US" altLang="zh-CN" sz="1800"/>
                        <a:t>***</a:t>
                      </a:r>
                      <a:endParaRPr lang="en-US" altLang="zh-CN" sz="1800"/>
                    </a:p>
                  </a:txBody>
                  <a:tcPr marL="0" marR="0" marT="0" marB="1"/>
                </a:tc>
              </a:tr>
              <a:tr h="426720">
                <a:tc>
                  <a:txBody>
                    <a:bodyPr/>
                    <a:lstStyle/>
                    <a:p>
                      <a:pPr indent="0" algn="ctr">
                        <a:buNone/>
                      </a:pPr>
                      <a:r>
                        <a:rPr lang="zh-CN" altLang="en-US" sz="1800"/>
                        <a:t>是否原创</a:t>
                      </a:r>
                      <a:endParaRPr lang="zh-CN" altLang="en-US" sz="1800"/>
                    </a:p>
                  </a:txBody>
                  <a:tcPr marL="0" marR="0" marT="0" marB="1"/>
                </a:tc>
                <a:tc>
                  <a:txBody>
                    <a:bodyPr/>
                    <a:lstStyle/>
                    <a:p>
                      <a:pPr indent="0" algn="ctr">
                        <a:buNone/>
                      </a:pPr>
                      <a:r>
                        <a:rPr lang="en-US" altLang="zh-CN" sz="1800"/>
                        <a:t>1</a:t>
                      </a:r>
                      <a:endParaRPr lang="en-US" altLang="zh-CN" sz="1800"/>
                    </a:p>
                  </a:txBody>
                  <a:tcPr marL="0" marR="0" marT="0" marB="1"/>
                </a:tc>
                <a:tc>
                  <a:txBody>
                    <a:bodyPr/>
                    <a:lstStyle/>
                    <a:p>
                      <a:pPr indent="0" algn="ctr">
                        <a:buNone/>
                      </a:pPr>
                      <a:r>
                        <a:rPr lang="en-US" altLang="zh-CN" sz="1800"/>
                        <a:t>19.43</a:t>
                      </a:r>
                      <a:endParaRPr lang="en-US" altLang="zh-CN" sz="1800"/>
                    </a:p>
                  </a:txBody>
                  <a:tcPr marL="0" marR="0" marT="0" marB="1"/>
                </a:tc>
                <a:tc>
                  <a:txBody>
                    <a:bodyPr/>
                    <a:lstStyle/>
                    <a:p>
                      <a:pPr indent="0" algn="ctr">
                        <a:buNone/>
                      </a:pPr>
                      <a:r>
                        <a:rPr lang="en-US" altLang="zh-CN" sz="1800"/>
                        <a:t>0.00</a:t>
                      </a:r>
                      <a:endParaRPr lang="en-US" altLang="zh-CN" sz="1800"/>
                    </a:p>
                  </a:txBody>
                  <a:tcPr marL="0" marR="0" marT="0" marB="1"/>
                </a:tc>
                <a:tc>
                  <a:txBody>
                    <a:bodyPr/>
                    <a:lstStyle/>
                    <a:p>
                      <a:pPr indent="0" algn="ctr">
                        <a:buNone/>
                      </a:pPr>
                      <a:r>
                        <a:rPr lang="en-US" altLang="zh-CN" sz="1800"/>
                        <a:t>***</a:t>
                      </a:r>
                      <a:endParaRPr lang="en-US" altLang="zh-CN" sz="1800"/>
                    </a:p>
                  </a:txBody>
                  <a:tcPr marL="0" marR="0" marT="0" marB="1"/>
                </a:tc>
              </a:tr>
              <a:tr h="426720">
                <a:tc>
                  <a:txBody>
                    <a:bodyPr/>
                    <a:lstStyle/>
                    <a:p>
                      <a:pPr indent="0" algn="ctr">
                        <a:buNone/>
                      </a:pPr>
                      <a:r>
                        <a:rPr lang="zh-CN" altLang="en-US" sz="1800"/>
                        <a:t>主题</a:t>
                      </a:r>
                      <a:r>
                        <a:rPr lang="en-US" altLang="zh-CN" sz="1800"/>
                        <a:t>*</a:t>
                      </a:r>
                      <a:r>
                        <a:rPr lang="zh-CN" altLang="en-US" sz="1800"/>
                        <a:t>文章长度</a:t>
                      </a:r>
                      <a:endParaRPr lang="zh-CN" altLang="en-US" sz="1800"/>
                    </a:p>
                  </a:txBody>
                  <a:tcPr marL="0" marR="0" marT="0" marB="1"/>
                </a:tc>
                <a:tc>
                  <a:txBody>
                    <a:bodyPr/>
                    <a:lstStyle/>
                    <a:p>
                      <a:pPr indent="0" algn="ctr">
                        <a:buNone/>
                      </a:pPr>
                      <a:r>
                        <a:rPr lang="en-US" altLang="zh-CN" sz="1800"/>
                        <a:t>7</a:t>
                      </a:r>
                      <a:endParaRPr lang="en-US" altLang="zh-CN" sz="1800"/>
                    </a:p>
                  </a:txBody>
                  <a:tcPr marL="0" marR="0" marT="0" marB="1"/>
                </a:tc>
                <a:tc>
                  <a:txBody>
                    <a:bodyPr/>
                    <a:lstStyle/>
                    <a:p>
                      <a:pPr indent="0" algn="ctr">
                        <a:buNone/>
                      </a:pPr>
                      <a:r>
                        <a:rPr lang="en-US" altLang="zh-CN" sz="1800"/>
                        <a:t>2.18</a:t>
                      </a:r>
                      <a:endParaRPr lang="en-US" altLang="zh-CN" sz="1800"/>
                    </a:p>
                  </a:txBody>
                  <a:tcPr marL="0" marR="0" marT="0" marB="1"/>
                </a:tc>
                <a:tc>
                  <a:txBody>
                    <a:bodyPr/>
                    <a:lstStyle/>
                    <a:p>
                      <a:pPr indent="0" algn="ctr">
                        <a:buNone/>
                      </a:pPr>
                      <a:r>
                        <a:rPr lang="en-US" altLang="zh-CN" sz="1800"/>
                        <a:t>0.03</a:t>
                      </a:r>
                      <a:endParaRPr lang="en-US" altLang="zh-CN" sz="1800"/>
                    </a:p>
                  </a:txBody>
                  <a:tcPr marL="0" marR="0" marT="0" marB="1"/>
                </a:tc>
                <a:tc>
                  <a:txBody>
                    <a:bodyPr/>
                    <a:lstStyle/>
                    <a:p>
                      <a:pPr indent="0" algn="ctr">
                        <a:buNone/>
                      </a:pPr>
                      <a:r>
                        <a:rPr lang="en-US" altLang="zh-CN" sz="1800"/>
                        <a:t>*</a:t>
                      </a:r>
                      <a:endParaRPr lang="en-US" altLang="zh-CN" sz="1800"/>
                    </a:p>
                  </a:txBody>
                  <a:tcPr marL="0" marR="0" marT="0" marB="1"/>
                </a:tc>
              </a:tr>
              <a:tr h="426720">
                <a:tc>
                  <a:txBody>
                    <a:bodyPr/>
                    <a:lstStyle/>
                    <a:p>
                      <a:pPr indent="0" algn="ctr">
                        <a:buNone/>
                      </a:pPr>
                      <a:r>
                        <a:rPr lang="zh-CN" altLang="en-US" sz="1800"/>
                        <a:t>主题</a:t>
                      </a:r>
                      <a:r>
                        <a:rPr lang="en-US" altLang="zh-CN" sz="1800"/>
                        <a:t>*</a:t>
                      </a:r>
                      <a:r>
                        <a:rPr lang="zh-CN" altLang="en-US" sz="1800"/>
                        <a:t>是否原创</a:t>
                      </a:r>
                      <a:endParaRPr lang="zh-CN" altLang="en-US" sz="1800"/>
                    </a:p>
                  </a:txBody>
                  <a:tcPr marL="0" marR="0" marT="0" marB="1"/>
                </a:tc>
                <a:tc>
                  <a:txBody>
                    <a:bodyPr/>
                    <a:lstStyle/>
                    <a:p>
                      <a:pPr indent="0" algn="ctr">
                        <a:buNone/>
                      </a:pPr>
                      <a:r>
                        <a:rPr lang="en-US" altLang="zh-CN" sz="1800"/>
                        <a:t>7</a:t>
                      </a:r>
                      <a:endParaRPr lang="en-US" altLang="zh-CN" sz="1800"/>
                    </a:p>
                  </a:txBody>
                  <a:tcPr marL="0" marR="0" marT="0" marB="1"/>
                </a:tc>
                <a:tc>
                  <a:txBody>
                    <a:bodyPr/>
                    <a:lstStyle/>
                    <a:p>
                      <a:pPr indent="0" algn="ctr">
                        <a:buNone/>
                      </a:pPr>
                      <a:r>
                        <a:rPr lang="en-US" altLang="zh-CN" sz="1800"/>
                        <a:t>1.01</a:t>
                      </a:r>
                      <a:endParaRPr lang="en-US" altLang="zh-CN" sz="1800"/>
                    </a:p>
                  </a:txBody>
                  <a:tcPr marL="0" marR="0" marT="0" marB="1"/>
                </a:tc>
                <a:tc>
                  <a:txBody>
                    <a:bodyPr/>
                    <a:lstStyle/>
                    <a:p>
                      <a:pPr indent="0" algn="ctr">
                        <a:buNone/>
                      </a:pPr>
                      <a:r>
                        <a:rPr lang="en-US" altLang="zh-CN" sz="1800"/>
                        <a:t>0.43</a:t>
                      </a:r>
                      <a:endParaRPr lang="en-US" altLang="zh-CN" sz="1800"/>
                    </a:p>
                  </a:txBody>
                  <a:tcPr marL="0" marR="0" marT="0" marB="1"/>
                </a:tc>
                <a:tc>
                  <a:txBody>
                    <a:bodyPr/>
                    <a:lstStyle/>
                    <a:p>
                      <a:pPr indent="0" algn="ctr">
                        <a:buNone/>
                      </a:pPr>
                      <a:r>
                        <a:rPr lang="en-US" altLang="zh-CN" sz="1800"/>
                        <a:t> </a:t>
                      </a:r>
                      <a:endParaRPr lang="en-US" altLang="zh-CN" sz="1800"/>
                    </a:p>
                  </a:txBody>
                  <a:tcPr marL="0" marR="0" marT="0" marB="1"/>
                </a:tc>
              </a:tr>
              <a:tr h="426720">
                <a:tc>
                  <a:txBody>
                    <a:bodyPr/>
                    <a:lstStyle/>
                    <a:p>
                      <a:pPr indent="0" algn="ctr">
                        <a:buNone/>
                      </a:pPr>
                      <a:r>
                        <a:rPr lang="zh-CN" altLang="en-US" sz="1800"/>
                        <a:t>文章长度</a:t>
                      </a:r>
                      <a:r>
                        <a:rPr lang="en-US" altLang="zh-CN" sz="1800"/>
                        <a:t>*</a:t>
                      </a:r>
                      <a:r>
                        <a:rPr lang="zh-CN" altLang="en-US" sz="1800"/>
                        <a:t>是否原创</a:t>
                      </a:r>
                      <a:endParaRPr lang="zh-CN" altLang="en-US" sz="1800"/>
                    </a:p>
                  </a:txBody>
                  <a:tcPr marL="0" marR="0" marT="0" marB="1"/>
                </a:tc>
                <a:tc>
                  <a:txBody>
                    <a:bodyPr/>
                    <a:lstStyle/>
                    <a:p>
                      <a:pPr indent="0" algn="ctr">
                        <a:buNone/>
                      </a:pPr>
                      <a:r>
                        <a:rPr lang="en-US" altLang="zh-CN" sz="1800"/>
                        <a:t>1</a:t>
                      </a:r>
                      <a:endParaRPr lang="en-US" altLang="zh-CN" sz="1800"/>
                    </a:p>
                  </a:txBody>
                  <a:tcPr marL="0" marR="0" marT="0" marB="1"/>
                </a:tc>
                <a:tc>
                  <a:txBody>
                    <a:bodyPr/>
                    <a:lstStyle/>
                    <a:p>
                      <a:pPr indent="0" algn="ctr">
                        <a:buNone/>
                      </a:pPr>
                      <a:r>
                        <a:rPr lang="en-US" altLang="zh-CN" sz="1800"/>
                        <a:t>1.05</a:t>
                      </a:r>
                      <a:endParaRPr lang="en-US" altLang="zh-CN" sz="1800"/>
                    </a:p>
                  </a:txBody>
                  <a:tcPr marL="0" marR="0" marT="0" marB="1"/>
                </a:tc>
                <a:tc>
                  <a:txBody>
                    <a:bodyPr/>
                    <a:lstStyle/>
                    <a:p>
                      <a:pPr indent="0" algn="ctr">
                        <a:buNone/>
                      </a:pPr>
                      <a:r>
                        <a:rPr lang="en-US" altLang="zh-CN" sz="1800"/>
                        <a:t>0.30</a:t>
                      </a:r>
                      <a:endParaRPr lang="en-US" altLang="zh-CN" sz="1800"/>
                    </a:p>
                  </a:txBody>
                  <a:tcPr marL="0" marR="0" marT="0" marB="1"/>
                </a:tc>
                <a:tc>
                  <a:txBody>
                    <a:bodyPr/>
                    <a:lstStyle/>
                    <a:p>
                      <a:pPr indent="0" algn="ctr">
                        <a:buNone/>
                      </a:pPr>
                      <a:r>
                        <a:rPr lang="en-US" altLang="zh-CN" sz="1800"/>
                        <a:t> </a:t>
                      </a:r>
                      <a:endParaRPr lang="en-US" altLang="zh-CN" sz="1800"/>
                    </a:p>
                  </a:txBody>
                  <a:tcPr marL="0" marR="0" marT="0" marB="1"/>
                </a:tc>
              </a:tr>
              <a:tr h="426720">
                <a:tc>
                  <a:txBody>
                    <a:bodyPr/>
                    <a:lstStyle/>
                    <a:p>
                      <a:pPr indent="0" algn="ctr">
                        <a:buNone/>
                      </a:pPr>
                      <a:r>
                        <a:rPr lang="zh-CN" altLang="en-US" sz="1800"/>
                        <a:t>主题</a:t>
                      </a:r>
                      <a:r>
                        <a:rPr lang="en-US" altLang="zh-CN" sz="1800"/>
                        <a:t>*</a:t>
                      </a:r>
                      <a:r>
                        <a:rPr lang="zh-CN" altLang="en-US" sz="1800"/>
                        <a:t>文章长度</a:t>
                      </a:r>
                      <a:r>
                        <a:rPr lang="en-US" altLang="zh-CN" sz="1800"/>
                        <a:t>*</a:t>
                      </a:r>
                      <a:r>
                        <a:rPr lang="zh-CN" altLang="en-US" sz="1800"/>
                        <a:t>是否原创</a:t>
                      </a:r>
                      <a:endParaRPr lang="zh-CN" altLang="en-US" sz="1800"/>
                    </a:p>
                  </a:txBody>
                  <a:tcPr marL="0" marR="0" marT="0" marB="1"/>
                </a:tc>
                <a:tc>
                  <a:txBody>
                    <a:bodyPr/>
                    <a:lstStyle/>
                    <a:p>
                      <a:pPr indent="0" algn="ctr">
                        <a:buNone/>
                      </a:pPr>
                      <a:r>
                        <a:rPr lang="en-US" altLang="zh-CN" sz="1800"/>
                        <a:t>7</a:t>
                      </a:r>
                      <a:endParaRPr lang="en-US" altLang="zh-CN" sz="1800"/>
                    </a:p>
                  </a:txBody>
                  <a:tcPr marL="0" marR="0" marT="0" marB="1"/>
                </a:tc>
                <a:tc>
                  <a:txBody>
                    <a:bodyPr/>
                    <a:lstStyle/>
                    <a:p>
                      <a:pPr indent="0" algn="ctr">
                        <a:buNone/>
                      </a:pPr>
                      <a:r>
                        <a:rPr lang="en-US" altLang="zh-CN" sz="1800"/>
                        <a:t>1.79</a:t>
                      </a:r>
                      <a:endParaRPr lang="en-US" altLang="zh-CN" sz="1800"/>
                    </a:p>
                  </a:txBody>
                  <a:tcPr marL="0" marR="0" marT="0" marB="1"/>
                </a:tc>
                <a:tc>
                  <a:txBody>
                    <a:bodyPr/>
                    <a:lstStyle/>
                    <a:p>
                      <a:pPr indent="0" algn="ctr">
                        <a:buNone/>
                      </a:pPr>
                      <a:r>
                        <a:rPr lang="en-US" altLang="zh-CN" sz="1800"/>
                        <a:t>0.09</a:t>
                      </a:r>
                      <a:endParaRPr lang="en-US" altLang="zh-CN" sz="1800"/>
                    </a:p>
                  </a:txBody>
                  <a:tcPr marL="0" marR="0" marT="0" marB="1"/>
                </a:tc>
                <a:tc>
                  <a:txBody>
                    <a:bodyPr/>
                    <a:lstStyle/>
                    <a:p>
                      <a:pPr indent="0" algn="ctr">
                        <a:buNone/>
                      </a:pPr>
                      <a:r>
                        <a:rPr lang="en-US" altLang="zh-CN" sz="1800"/>
                        <a:t>.</a:t>
                      </a:r>
                      <a:endParaRPr lang="en-US" altLang="zh-CN" sz="1800"/>
                    </a:p>
                  </a:txBody>
                  <a:tcPr marL="0" marR="0" marT="0" marB="1"/>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1</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3818011" y="2006087"/>
            <a:ext cx="3738880" cy="706755"/>
          </a:xfrm>
          <a:prstGeom prst="rect">
            <a:avLst/>
          </a:prstGeom>
          <a:noFill/>
          <a:ln w="9525">
            <a:noFill/>
          </a:ln>
        </p:spPr>
        <p:txBody>
          <a:bodyPr wrap="none">
            <a:spAutoFit/>
          </a:bodyPr>
          <a:lstStyle/>
          <a:p>
            <a:pPr lvl="0" algn="ctr"/>
            <a:r>
              <a:rPr lang="zh-CN" altLang="en-US" sz="4000" b="1" dirty="0"/>
              <a:t>研究背景与意义</a:t>
            </a:r>
            <a:endParaRPr lang="zh-CN" altLang="en-US" sz="4000" b="1" dirty="0"/>
          </a:p>
        </p:txBody>
      </p:sp>
      <p:sp>
        <p:nvSpPr>
          <p:cNvPr id="7" name="内容占位符 2"/>
          <p:cNvSpPr txBox="1"/>
          <p:nvPr/>
        </p:nvSpPr>
        <p:spPr>
          <a:xfrm>
            <a:off x="4606925" y="3231515"/>
            <a:ext cx="6840220" cy="2807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华文细黑" panose="02010600040101010101" charset="-122"/>
                <a:ea typeface="华文细黑"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华文细黑" panose="02010600040101010101" charset="-122"/>
                <a:ea typeface="华文细黑"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华文细黑" panose="02010600040101010101" charset="-122"/>
                <a:ea typeface="华文细黑"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华文细黑" panose="02010600040101010101" charset="-122"/>
                <a:ea typeface="华文细黑"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lumMod val="75000"/>
                    <a:lumOff val="25000"/>
                  </a:schemeClr>
                </a:solidFill>
                <a:latin typeface="华文细黑" panose="02010600040101010101" charset="-122"/>
                <a:ea typeface="华文细黑"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zh-CN" altLang="en-US" sz="2200">
                <a:sym typeface="+mn-ea"/>
              </a:rPr>
              <a:t> 当手机称为人们的随身设备，微信改变人们的通讯习惯时，“微信公众号”这一种新媒体形式渗透进人们的生活。软文营销成为这种媒体形式的主要广告手段和创收形式。软文推广是由企业的市场策划人员或广告公司的文案人员来负责撰写的“文字广告”。与硬广告相比，软文之所以叫做软文，精妙之处就在于一个“软”字，好似绵里藏针，收而不露，克敌于无形。等到你发现这是一篇软文的时候，你已经冷不盯的掉入了被精心设计过的“软文广告”陷阱。</a:t>
            </a:r>
            <a:endParaRPr lang="zh-CN" altLang="en-US" sz="2200" dirty="0">
              <a:sym typeface="+mn-ea"/>
            </a:endParaRPr>
          </a:p>
        </p:txBody>
      </p:sp>
      <p:pic>
        <p:nvPicPr>
          <p:cNvPr id="2" name="图片 1"/>
          <p:cNvPicPr>
            <a:picLocks noChangeAspect="1"/>
          </p:cNvPicPr>
          <p:nvPr/>
        </p:nvPicPr>
        <p:blipFill>
          <a:blip r:embed="rId5">
            <a:clrChange>
              <a:clrFrom>
                <a:srgbClr val="FFFFFF">
                  <a:alpha val="100000"/>
                </a:srgbClr>
              </a:clrFrom>
              <a:clrTo>
                <a:srgbClr val="FFFFFF">
                  <a:alpha val="100000"/>
                  <a:alpha val="0"/>
                </a:srgbClr>
              </a:clrTo>
            </a:clrChange>
          </a:blip>
          <a:srcRect t="9703" b="22135"/>
          <a:stretch>
            <a:fillRect/>
          </a:stretch>
        </p:blipFill>
        <p:spPr>
          <a:xfrm>
            <a:off x="8697595" y="213995"/>
            <a:ext cx="2374265" cy="2813050"/>
          </a:xfrm>
          <a:prstGeom prst="rect">
            <a:avLst/>
          </a:prstGeom>
        </p:spPr>
      </p:pic>
      <p:pic>
        <p:nvPicPr>
          <p:cNvPr id="3" name="图片 2"/>
          <p:cNvPicPr>
            <a:picLocks noChangeAspect="1"/>
          </p:cNvPicPr>
          <p:nvPr/>
        </p:nvPicPr>
        <p:blipFill>
          <a:blip r:embed="rId6">
            <a:clrChange>
              <a:clrFrom>
                <a:srgbClr val="F1EFF6">
                  <a:alpha val="100000"/>
                </a:srgbClr>
              </a:clrFrom>
              <a:clrTo>
                <a:srgbClr val="F1EFF6">
                  <a:alpha val="100000"/>
                  <a:alpha val="0"/>
                </a:srgbClr>
              </a:clrTo>
            </a:clrChange>
          </a:blip>
          <a:srcRect t="10775" b="51058"/>
          <a:stretch>
            <a:fillRect/>
          </a:stretch>
        </p:blipFill>
        <p:spPr>
          <a:xfrm>
            <a:off x="464820" y="4659630"/>
            <a:ext cx="2494915" cy="1694180"/>
          </a:xfrm>
          <a:prstGeom prst="rect">
            <a:avLst/>
          </a:prstGeom>
        </p:spPr>
      </p:pic>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单个公众号分析</a:t>
            </a:r>
            <a:endParaRPr lang="zh-CN" altLang="en-US"/>
          </a:p>
        </p:txBody>
      </p:sp>
      <p:pic>
        <p:nvPicPr>
          <p:cNvPr id="4" name="内容占位符 3"/>
          <p:cNvPicPr>
            <a:picLocks noGrp="1"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2290445" y="1221105"/>
            <a:ext cx="9367520" cy="4981575"/>
          </a:xfrm>
          <a:prstGeom prst="rect">
            <a:avLst/>
          </a:prstGeom>
        </p:spPr>
      </p:pic>
      <p:sp>
        <p:nvSpPr>
          <p:cNvPr id="6" name="文本框 5"/>
          <p:cNvSpPr txBox="1"/>
          <p:nvPr/>
        </p:nvSpPr>
        <p:spPr>
          <a:xfrm>
            <a:off x="427355" y="1673225"/>
            <a:ext cx="1709420" cy="1938020"/>
          </a:xfrm>
          <a:prstGeom prst="rect">
            <a:avLst/>
          </a:prstGeom>
          <a:noFill/>
        </p:spPr>
        <p:txBody>
          <a:bodyPr wrap="square" rtlCol="0">
            <a:spAutoFit/>
          </a:bodyPr>
          <a:lstStyle/>
          <a:p>
            <a:r>
              <a:rPr lang="zh-CN" altLang="en-US" sz="2400" dirty="0"/>
              <a:t>如图，我们可以通过交互图看出交互效应确实存在</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广告软文分析</a:t>
            </a:r>
            <a:endParaRPr lang="zh-CN" altLang="en-US"/>
          </a:p>
        </p:txBody>
      </p:sp>
      <p:sp>
        <p:nvSpPr>
          <p:cNvPr id="6" name="文本框 5"/>
          <p:cNvSpPr txBox="1"/>
          <p:nvPr/>
        </p:nvSpPr>
        <p:spPr>
          <a:xfrm>
            <a:off x="778510" y="1902460"/>
            <a:ext cx="2625725" cy="3046095"/>
          </a:xfrm>
          <a:prstGeom prst="rect">
            <a:avLst/>
          </a:prstGeom>
          <a:noFill/>
        </p:spPr>
        <p:txBody>
          <a:bodyPr wrap="square" rtlCol="0">
            <a:spAutoFit/>
          </a:bodyPr>
          <a:lstStyle/>
          <a:p>
            <a:r>
              <a:rPr lang="zh-CN" altLang="en-US" sz="2400" dirty="0"/>
              <a:t>对于公众号推送的广告文章进行分析，我们分析了广告文的点赞数与主题、</a:t>
            </a:r>
            <a:r>
              <a:rPr lang="zh-CN" altLang="en-US" sz="2400" dirty="0">
                <a:sym typeface="+mn-ea"/>
              </a:rPr>
              <a:t>发文长度、</a:t>
            </a:r>
            <a:r>
              <a:rPr lang="zh-CN" altLang="en-US" sz="2400" dirty="0"/>
              <a:t>是否包含热门明星、星期数、是否原创是否有关系。</a:t>
            </a:r>
            <a:endParaRPr lang="zh-CN" altLang="en-US" sz="2400" dirty="0"/>
          </a:p>
        </p:txBody>
      </p:sp>
      <p:pic>
        <p:nvPicPr>
          <p:cNvPr id="13" name="图片 1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601085" y="1621790"/>
            <a:ext cx="7894320" cy="43973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广告软文分析</a:t>
            </a:r>
            <a:endParaRPr lang="zh-CN" altLang="en-US"/>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875155" y="987425"/>
            <a:ext cx="7228205" cy="53917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广告软文分析</a:t>
            </a:r>
            <a:endParaRPr lang="zh-CN" altLang="en-US"/>
          </a:p>
        </p:txBody>
      </p:sp>
      <p:sp>
        <p:nvSpPr>
          <p:cNvPr id="3" name="内容占位符 2"/>
          <p:cNvSpPr>
            <a:spLocks noGrp="1"/>
          </p:cNvSpPr>
          <p:nvPr>
            <p:ph idx="1"/>
          </p:nvPr>
        </p:nvSpPr>
        <p:spPr/>
        <p:txBody>
          <a:bodyPr/>
          <a:lstStyle/>
          <a:p>
            <a:r>
              <a:rPr lang="zh-CN" altLang="en-US"/>
              <a:t>通过</a:t>
            </a:r>
            <a:r>
              <a:rPr lang="en-US" altLang="zh-CN"/>
              <a:t>ANOVA</a:t>
            </a:r>
            <a:r>
              <a:rPr lang="zh-CN" altLang="en-US"/>
              <a:t>方差分析，我们发现点赞数量与文章长度、关系最为明显，同时与主题也有一定的关系，但是与热门明星关系并不明显。</a:t>
            </a:r>
            <a:endParaRPr lang="zh-CN" altLang="en-US"/>
          </a:p>
        </p:txBody>
      </p:sp>
      <p:graphicFrame>
        <p:nvGraphicFramePr>
          <p:cNvPr id="4" name="表格 -1"/>
          <p:cNvGraphicFramePr/>
          <p:nvPr/>
        </p:nvGraphicFramePr>
        <p:xfrm>
          <a:off x="1627505" y="2920365"/>
          <a:ext cx="9088755" cy="3059430"/>
        </p:xfrm>
        <a:graphic>
          <a:graphicData uri="http://schemas.openxmlformats.org/drawingml/2006/table">
            <a:tbl>
              <a:tblPr firstRow="1" bandRow="1">
                <a:tableStyleId>{5C22544A-7EE6-4342-B048-85BDC9FD1C3A}</a:tableStyleId>
              </a:tblPr>
              <a:tblGrid>
                <a:gridCol w="2663190"/>
                <a:gridCol w="1372870"/>
                <a:gridCol w="1684020"/>
                <a:gridCol w="1685290"/>
                <a:gridCol w="1683385"/>
              </a:tblGrid>
              <a:tr h="509905">
                <a:tc>
                  <a:txBody>
                    <a:bodyPr/>
                    <a:lstStyle/>
                    <a:p>
                      <a:pPr indent="0" algn="ctr">
                        <a:buNone/>
                      </a:pPr>
                      <a:endParaRPr lang="zh-CN" altLang="en-US" sz="2400"/>
                    </a:p>
                  </a:txBody>
                  <a:tcPr marL="0" marR="0" marT="0" marB="1"/>
                </a:tc>
                <a:tc>
                  <a:txBody>
                    <a:bodyPr/>
                    <a:lstStyle/>
                    <a:p>
                      <a:pPr indent="0" algn="ctr">
                        <a:buNone/>
                      </a:pPr>
                      <a:r>
                        <a:rPr lang="zh-CN" altLang="en-US" sz="2400"/>
                        <a:t>自由度</a:t>
                      </a:r>
                      <a:endParaRPr lang="zh-CN" altLang="en-US" sz="2400"/>
                    </a:p>
                  </a:txBody>
                  <a:tcPr marL="0" marR="0" marT="0" marB="1"/>
                </a:tc>
                <a:tc>
                  <a:txBody>
                    <a:bodyPr/>
                    <a:lstStyle/>
                    <a:p>
                      <a:pPr indent="0" algn="ctr">
                        <a:buNone/>
                      </a:pPr>
                      <a:r>
                        <a:rPr lang="en-US" altLang="zh-CN" sz="2400"/>
                        <a:t>F</a:t>
                      </a:r>
                      <a:r>
                        <a:rPr lang="zh-CN" altLang="en-US" sz="2400"/>
                        <a:t>值</a:t>
                      </a:r>
                      <a:endParaRPr lang="zh-CN" altLang="en-US" sz="2400"/>
                    </a:p>
                  </a:txBody>
                  <a:tcPr marL="0" marR="0" marT="0" marB="1"/>
                </a:tc>
                <a:tc>
                  <a:txBody>
                    <a:bodyPr/>
                    <a:lstStyle/>
                    <a:p>
                      <a:pPr indent="0" algn="ctr">
                        <a:buNone/>
                      </a:pPr>
                      <a:r>
                        <a:rPr lang="en-US" altLang="zh-CN" sz="2400"/>
                        <a:t>P</a:t>
                      </a:r>
                      <a:r>
                        <a:rPr lang="zh-CN" altLang="en-US" sz="2400"/>
                        <a:t>值</a:t>
                      </a:r>
                      <a:endParaRPr lang="zh-CN" altLang="en-US" sz="2400"/>
                    </a:p>
                  </a:txBody>
                  <a:tcPr marL="0" marR="0" marT="0" marB="1"/>
                </a:tc>
                <a:tc>
                  <a:txBody>
                    <a:bodyPr/>
                    <a:lstStyle/>
                    <a:p>
                      <a:pPr indent="0" algn="ctr">
                        <a:buNone/>
                      </a:pPr>
                      <a:r>
                        <a:rPr lang="zh-CN" altLang="en-US" sz="2400"/>
                        <a:t>显著水平</a:t>
                      </a:r>
                      <a:endParaRPr lang="zh-CN" altLang="en-US" sz="2400"/>
                    </a:p>
                  </a:txBody>
                  <a:tcPr marL="0" marR="0" marT="0" marB="1"/>
                </a:tc>
              </a:tr>
              <a:tr h="509905">
                <a:tc>
                  <a:txBody>
                    <a:bodyPr/>
                    <a:lstStyle/>
                    <a:p>
                      <a:pPr indent="0" algn="ctr">
                        <a:buNone/>
                      </a:pPr>
                      <a:r>
                        <a:rPr lang="zh-CN" altLang="en-US" sz="2400"/>
                        <a:t>主题</a:t>
                      </a:r>
                      <a:endParaRPr lang="zh-CN" altLang="en-US" sz="2400"/>
                    </a:p>
                  </a:txBody>
                  <a:tcPr marL="0" marR="0" marT="0" marB="1"/>
                </a:tc>
                <a:tc>
                  <a:txBody>
                    <a:bodyPr/>
                    <a:lstStyle/>
                    <a:p>
                      <a:pPr indent="0" algn="ctr">
                        <a:buNone/>
                      </a:pPr>
                      <a:r>
                        <a:rPr lang="en-US" altLang="zh-CN" sz="2400"/>
                        <a:t>8</a:t>
                      </a:r>
                      <a:endParaRPr lang="en-US" altLang="zh-CN" sz="2400"/>
                    </a:p>
                  </a:txBody>
                  <a:tcPr marL="0" marR="0" marT="0" marB="1"/>
                </a:tc>
                <a:tc>
                  <a:txBody>
                    <a:bodyPr/>
                    <a:lstStyle/>
                    <a:p>
                      <a:pPr indent="0" algn="ctr">
                        <a:buNone/>
                      </a:pPr>
                      <a:r>
                        <a:rPr lang="en-US" altLang="zh-CN" sz="2400"/>
                        <a:t>5.01</a:t>
                      </a:r>
                      <a:endParaRPr lang="en-US" altLang="zh-CN" sz="2400"/>
                    </a:p>
                  </a:txBody>
                  <a:tcPr marL="0" marR="0" marT="0" marB="1"/>
                </a:tc>
                <a:tc>
                  <a:txBody>
                    <a:bodyPr/>
                    <a:lstStyle/>
                    <a:p>
                      <a:pPr indent="0" algn="ctr">
                        <a:buNone/>
                      </a:pPr>
                      <a:r>
                        <a:rPr lang="en-US" altLang="zh-CN" sz="2400"/>
                        <a:t>0.00</a:t>
                      </a:r>
                      <a:endParaRPr lang="en-US" altLang="zh-CN" sz="2400"/>
                    </a:p>
                  </a:txBody>
                  <a:tcPr marL="0" marR="0" marT="0" marB="1"/>
                </a:tc>
                <a:tc>
                  <a:txBody>
                    <a:bodyPr/>
                    <a:lstStyle/>
                    <a:p>
                      <a:pPr indent="0" algn="ctr">
                        <a:buNone/>
                      </a:pPr>
                      <a:r>
                        <a:rPr lang="en-US" altLang="zh-CN" sz="2400"/>
                        <a:t>***</a:t>
                      </a:r>
                      <a:endParaRPr lang="en-US" altLang="zh-CN" sz="2400"/>
                    </a:p>
                  </a:txBody>
                  <a:tcPr marL="0" marR="0" marT="0" marB="1"/>
                </a:tc>
              </a:tr>
              <a:tr h="509905">
                <a:tc>
                  <a:txBody>
                    <a:bodyPr/>
                    <a:lstStyle/>
                    <a:p>
                      <a:pPr indent="0" algn="ctr">
                        <a:buNone/>
                      </a:pPr>
                      <a:r>
                        <a:rPr lang="zh-CN" altLang="en-US" sz="2400"/>
                        <a:t>是否包含热门明星</a:t>
                      </a:r>
                      <a:endParaRPr lang="zh-CN" altLang="en-US" sz="2400"/>
                    </a:p>
                  </a:txBody>
                  <a:tcPr marL="0" marR="0" marT="0" marB="1"/>
                </a:tc>
                <a:tc>
                  <a:txBody>
                    <a:bodyPr/>
                    <a:lstStyle/>
                    <a:p>
                      <a:pPr indent="0" algn="ctr">
                        <a:buNone/>
                      </a:pPr>
                      <a:r>
                        <a:rPr lang="en-US" altLang="zh-CN" sz="2400"/>
                        <a:t>1</a:t>
                      </a:r>
                      <a:endParaRPr lang="en-US" altLang="zh-CN" sz="2400"/>
                    </a:p>
                  </a:txBody>
                  <a:tcPr marL="0" marR="0" marT="0" marB="1"/>
                </a:tc>
                <a:tc>
                  <a:txBody>
                    <a:bodyPr/>
                    <a:lstStyle/>
                    <a:p>
                      <a:pPr indent="0" algn="ctr">
                        <a:buNone/>
                      </a:pPr>
                      <a:r>
                        <a:rPr lang="en-US" altLang="zh-CN" sz="2400"/>
                        <a:t>2.15</a:t>
                      </a:r>
                      <a:endParaRPr lang="en-US" altLang="zh-CN" sz="2400"/>
                    </a:p>
                  </a:txBody>
                  <a:tcPr marL="0" marR="0" marT="0" marB="1"/>
                </a:tc>
                <a:tc>
                  <a:txBody>
                    <a:bodyPr/>
                    <a:lstStyle/>
                    <a:p>
                      <a:pPr indent="0" algn="ctr">
                        <a:buNone/>
                      </a:pPr>
                      <a:r>
                        <a:rPr lang="en-US" altLang="zh-CN" sz="2400"/>
                        <a:t>0.14</a:t>
                      </a:r>
                      <a:endParaRPr lang="en-US" altLang="zh-CN" sz="2400"/>
                    </a:p>
                  </a:txBody>
                  <a:tcPr marL="0" marR="0" marT="0" marB="1"/>
                </a:tc>
                <a:tc>
                  <a:txBody>
                    <a:bodyPr/>
                    <a:lstStyle/>
                    <a:p>
                      <a:pPr indent="0" algn="ctr">
                        <a:buNone/>
                      </a:pPr>
                      <a:r>
                        <a:rPr lang="en-US" altLang="zh-CN" sz="2400"/>
                        <a:t> </a:t>
                      </a:r>
                      <a:endParaRPr lang="en-US" altLang="zh-CN" sz="2400"/>
                    </a:p>
                  </a:txBody>
                  <a:tcPr marL="0" marR="0" marT="0" marB="1"/>
                </a:tc>
              </a:tr>
              <a:tr h="509905">
                <a:tc>
                  <a:txBody>
                    <a:bodyPr/>
                    <a:lstStyle/>
                    <a:p>
                      <a:pPr indent="0" algn="ctr">
                        <a:buNone/>
                      </a:pPr>
                      <a:r>
                        <a:rPr lang="zh-CN" altLang="en-US" sz="2400"/>
                        <a:t>文章长度</a:t>
                      </a:r>
                      <a:endParaRPr lang="zh-CN" altLang="en-US" sz="2400"/>
                    </a:p>
                  </a:txBody>
                  <a:tcPr marL="0" marR="0" marT="0" marB="1"/>
                </a:tc>
                <a:tc>
                  <a:txBody>
                    <a:bodyPr/>
                    <a:lstStyle/>
                    <a:p>
                      <a:pPr indent="0" algn="ctr">
                        <a:buNone/>
                      </a:pPr>
                      <a:r>
                        <a:rPr lang="en-US" altLang="zh-CN" sz="2400"/>
                        <a:t>1</a:t>
                      </a:r>
                      <a:endParaRPr lang="en-US" altLang="zh-CN" sz="2400"/>
                    </a:p>
                  </a:txBody>
                  <a:tcPr marL="0" marR="0" marT="0" marB="1"/>
                </a:tc>
                <a:tc>
                  <a:txBody>
                    <a:bodyPr/>
                    <a:lstStyle/>
                    <a:p>
                      <a:pPr indent="0" algn="ctr">
                        <a:buNone/>
                      </a:pPr>
                      <a:r>
                        <a:rPr lang="en-US" altLang="zh-CN" sz="2400"/>
                        <a:t>32.41</a:t>
                      </a:r>
                      <a:endParaRPr lang="en-US" altLang="zh-CN" sz="2400"/>
                    </a:p>
                  </a:txBody>
                  <a:tcPr marL="0" marR="0" marT="0" marB="1"/>
                </a:tc>
                <a:tc>
                  <a:txBody>
                    <a:bodyPr/>
                    <a:lstStyle/>
                    <a:p>
                      <a:pPr indent="0" algn="ctr">
                        <a:buNone/>
                      </a:pPr>
                      <a:r>
                        <a:rPr lang="en-US" altLang="zh-CN" sz="2400"/>
                        <a:t>0.00</a:t>
                      </a:r>
                      <a:endParaRPr lang="en-US" altLang="zh-CN" sz="2400"/>
                    </a:p>
                  </a:txBody>
                  <a:tcPr marL="0" marR="0" marT="0" marB="1"/>
                </a:tc>
                <a:tc>
                  <a:txBody>
                    <a:bodyPr/>
                    <a:lstStyle/>
                    <a:p>
                      <a:pPr indent="0" algn="ctr">
                        <a:buNone/>
                      </a:pPr>
                      <a:r>
                        <a:rPr lang="en-US" altLang="zh-CN" sz="2400"/>
                        <a:t>***</a:t>
                      </a:r>
                      <a:endParaRPr lang="en-US" altLang="zh-CN" sz="2400"/>
                    </a:p>
                  </a:txBody>
                  <a:tcPr marL="0" marR="0" marT="0" marB="1"/>
                </a:tc>
              </a:tr>
              <a:tr h="509905">
                <a:tc>
                  <a:txBody>
                    <a:bodyPr/>
                    <a:lstStyle/>
                    <a:p>
                      <a:pPr indent="0" algn="ctr">
                        <a:buNone/>
                      </a:pPr>
                      <a:r>
                        <a:rPr lang="zh-CN" altLang="en-US" sz="2400"/>
                        <a:t>是否原创</a:t>
                      </a:r>
                      <a:endParaRPr lang="zh-CN" altLang="en-US" sz="2400"/>
                    </a:p>
                  </a:txBody>
                  <a:tcPr marL="0" marR="0" marT="0" marB="1"/>
                </a:tc>
                <a:tc>
                  <a:txBody>
                    <a:bodyPr/>
                    <a:lstStyle/>
                    <a:p>
                      <a:pPr indent="0" algn="ctr">
                        <a:buNone/>
                      </a:pPr>
                      <a:r>
                        <a:rPr lang="en-US" altLang="zh-CN" sz="2400"/>
                        <a:t>1</a:t>
                      </a:r>
                      <a:endParaRPr lang="en-US" altLang="zh-CN" sz="2400"/>
                    </a:p>
                  </a:txBody>
                  <a:tcPr marL="0" marR="0" marT="0" marB="1"/>
                </a:tc>
                <a:tc>
                  <a:txBody>
                    <a:bodyPr/>
                    <a:lstStyle/>
                    <a:p>
                      <a:pPr indent="0" algn="ctr">
                        <a:buNone/>
                      </a:pPr>
                      <a:r>
                        <a:rPr lang="en-US" altLang="zh-CN" sz="2400"/>
                        <a:t>2.71</a:t>
                      </a:r>
                      <a:endParaRPr lang="en-US" altLang="zh-CN" sz="2400"/>
                    </a:p>
                  </a:txBody>
                  <a:tcPr marL="0" marR="0" marT="0" marB="1"/>
                </a:tc>
                <a:tc>
                  <a:txBody>
                    <a:bodyPr/>
                    <a:lstStyle/>
                    <a:p>
                      <a:pPr indent="0" algn="ctr">
                        <a:buNone/>
                      </a:pPr>
                      <a:r>
                        <a:rPr lang="en-US" altLang="zh-CN" sz="2400"/>
                        <a:t>0.10</a:t>
                      </a:r>
                      <a:endParaRPr lang="en-US" altLang="zh-CN" sz="2400"/>
                    </a:p>
                  </a:txBody>
                  <a:tcPr marL="0" marR="0" marT="0" marB="1"/>
                </a:tc>
                <a:tc>
                  <a:txBody>
                    <a:bodyPr/>
                    <a:lstStyle/>
                    <a:p>
                      <a:pPr indent="0" algn="ctr">
                        <a:buNone/>
                      </a:pPr>
                      <a:r>
                        <a:rPr lang="en-US" altLang="zh-CN" sz="2400"/>
                        <a:t>.</a:t>
                      </a:r>
                      <a:endParaRPr lang="en-US" altLang="zh-CN" sz="2400"/>
                    </a:p>
                  </a:txBody>
                  <a:tcPr marL="0" marR="0" marT="0" marB="1"/>
                </a:tc>
              </a:tr>
              <a:tr h="509905">
                <a:tc>
                  <a:txBody>
                    <a:bodyPr/>
                    <a:lstStyle/>
                    <a:p>
                      <a:pPr indent="0" algn="ctr">
                        <a:buNone/>
                      </a:pPr>
                      <a:r>
                        <a:rPr lang="zh-CN" altLang="en-US" sz="2400"/>
                        <a:t>星期数</a:t>
                      </a:r>
                      <a:endParaRPr lang="zh-CN" altLang="en-US" sz="2400"/>
                    </a:p>
                  </a:txBody>
                  <a:tcPr marL="0" marR="0" marT="0" marB="1"/>
                </a:tc>
                <a:tc>
                  <a:txBody>
                    <a:bodyPr/>
                    <a:lstStyle/>
                    <a:p>
                      <a:pPr indent="0" algn="ctr">
                        <a:buNone/>
                      </a:pPr>
                      <a:r>
                        <a:rPr lang="en-US" altLang="zh-CN" sz="2400"/>
                        <a:t>6</a:t>
                      </a:r>
                      <a:endParaRPr lang="en-US" altLang="zh-CN" sz="2400"/>
                    </a:p>
                  </a:txBody>
                  <a:tcPr marL="0" marR="0" marT="0" marB="1"/>
                </a:tc>
                <a:tc>
                  <a:txBody>
                    <a:bodyPr/>
                    <a:lstStyle/>
                    <a:p>
                      <a:pPr indent="0" algn="ctr">
                        <a:buNone/>
                      </a:pPr>
                      <a:r>
                        <a:rPr lang="en-US" altLang="zh-CN" sz="2400"/>
                        <a:t>1.86</a:t>
                      </a:r>
                      <a:endParaRPr lang="en-US" altLang="zh-CN" sz="2400"/>
                    </a:p>
                  </a:txBody>
                  <a:tcPr marL="0" marR="0" marT="0" marB="1"/>
                </a:tc>
                <a:tc>
                  <a:txBody>
                    <a:bodyPr/>
                    <a:lstStyle/>
                    <a:p>
                      <a:pPr indent="0" algn="ctr">
                        <a:buNone/>
                      </a:pPr>
                      <a:r>
                        <a:rPr lang="en-US" altLang="zh-CN" sz="2400"/>
                        <a:t>0.09</a:t>
                      </a:r>
                      <a:endParaRPr lang="en-US" altLang="zh-CN" sz="2400"/>
                    </a:p>
                  </a:txBody>
                  <a:tcPr marL="0" marR="0" marT="0" marB="1"/>
                </a:tc>
                <a:tc>
                  <a:txBody>
                    <a:bodyPr/>
                    <a:lstStyle/>
                    <a:p>
                      <a:pPr indent="0" algn="ctr">
                        <a:buNone/>
                      </a:pPr>
                      <a:r>
                        <a:rPr lang="en-US" altLang="zh-CN" sz="2400"/>
                        <a:t>.</a:t>
                      </a:r>
                      <a:endParaRPr lang="en-US" altLang="zh-CN" sz="2400"/>
                    </a:p>
                  </a:txBody>
                  <a:tcPr marL="0" marR="0" marT="0" marB="1"/>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逻辑回归</a:t>
            </a:r>
            <a:endParaRPr lang="zh-CN" altLang="en-US"/>
          </a:p>
        </p:txBody>
      </p:sp>
      <p:sp>
        <p:nvSpPr>
          <p:cNvPr id="3" name="内容占位符 2"/>
          <p:cNvSpPr>
            <a:spLocks noGrp="1"/>
          </p:cNvSpPr>
          <p:nvPr>
            <p:ph idx="1"/>
          </p:nvPr>
        </p:nvSpPr>
        <p:spPr>
          <a:xfrm>
            <a:off x="555625" y="1285875"/>
            <a:ext cx="2481580" cy="4891405"/>
          </a:xfrm>
        </p:spPr>
        <p:txBody>
          <a:bodyPr>
            <a:normAutofit/>
          </a:bodyPr>
          <a:lstStyle/>
          <a:p>
            <a:endParaRPr lang="zh-CN" altLang="en-US"/>
          </a:p>
          <a:p>
            <a:endParaRPr lang="zh-CN" altLang="en-US"/>
          </a:p>
        </p:txBody>
      </p:sp>
      <p:graphicFrame>
        <p:nvGraphicFramePr>
          <p:cNvPr id="7" name="表格 6"/>
          <p:cNvGraphicFramePr/>
          <p:nvPr/>
        </p:nvGraphicFramePr>
        <p:xfrm>
          <a:off x="1344930" y="1372870"/>
          <a:ext cx="9933305" cy="5153025"/>
        </p:xfrm>
        <a:graphic>
          <a:graphicData uri="http://schemas.openxmlformats.org/drawingml/2006/table">
            <a:tbl>
              <a:tblPr firstRow="1" bandRow="1">
                <a:tableStyleId>{5C22544A-7EE6-4342-B048-85BDC9FD1C3A}</a:tableStyleId>
              </a:tblPr>
              <a:tblGrid>
                <a:gridCol w="3361690"/>
                <a:gridCol w="772160"/>
                <a:gridCol w="1045210"/>
                <a:gridCol w="2694305"/>
                <a:gridCol w="883920"/>
                <a:gridCol w="1176020"/>
              </a:tblGrid>
              <a:tr h="344170">
                <a:tc>
                  <a:txBody>
                    <a:bodyPr/>
                    <a:p>
                      <a:pPr algn="l">
                        <a:buNone/>
                      </a:pPr>
                      <a:r>
                        <a:rPr lang="zh-CN" altLang="en-US" sz="1600"/>
                        <a:t>变量</a:t>
                      </a:r>
                      <a:endParaRPr lang="zh-CN" altLang="en-US" sz="1600"/>
                    </a:p>
                  </a:txBody>
                  <a:tcPr/>
                </a:tc>
                <a:tc>
                  <a:txBody>
                    <a:bodyPr/>
                    <a:p>
                      <a:pPr algn="l">
                        <a:buNone/>
                      </a:pPr>
                      <a:r>
                        <a:rPr lang="zh-CN" altLang="en-US" sz="1600"/>
                        <a:t>系数</a:t>
                      </a:r>
                      <a:endParaRPr lang="zh-CN" altLang="en-US" sz="1600"/>
                    </a:p>
                  </a:txBody>
                  <a:tcPr/>
                </a:tc>
                <a:tc>
                  <a:txBody>
                    <a:bodyPr/>
                    <a:p>
                      <a:pPr algn="l">
                        <a:buNone/>
                      </a:pPr>
                      <a:r>
                        <a:rPr lang="zh-CN" altLang="en-US" sz="1600"/>
                        <a:t>显著性</a:t>
                      </a:r>
                      <a:endParaRPr lang="zh-CN" altLang="en-US" sz="1600"/>
                    </a:p>
                  </a:txBody>
                  <a:tcPr/>
                </a:tc>
                <a:tc>
                  <a:txBody>
                    <a:bodyPr/>
                    <a:p>
                      <a:pPr algn="l">
                        <a:buNone/>
                      </a:pPr>
                      <a:r>
                        <a:rPr lang="zh-CN" altLang="en-US" sz="1600"/>
                        <a:t>变量</a:t>
                      </a:r>
                      <a:endParaRPr lang="zh-CN" altLang="en-US" sz="1600"/>
                    </a:p>
                  </a:txBody>
                  <a:tcPr/>
                </a:tc>
                <a:tc>
                  <a:txBody>
                    <a:bodyPr/>
                    <a:p>
                      <a:pPr algn="l">
                        <a:buNone/>
                      </a:pPr>
                      <a:r>
                        <a:rPr lang="zh-CN" altLang="en-US" sz="1600"/>
                        <a:t>系数</a:t>
                      </a:r>
                      <a:endParaRPr lang="zh-CN" altLang="en-US" sz="1600"/>
                    </a:p>
                  </a:txBody>
                  <a:tcPr/>
                </a:tc>
                <a:tc>
                  <a:txBody>
                    <a:bodyPr/>
                    <a:p>
                      <a:pPr algn="l">
                        <a:buNone/>
                      </a:pPr>
                      <a:r>
                        <a:rPr lang="zh-CN" altLang="en-US" sz="1600"/>
                        <a:t>显著性</a:t>
                      </a:r>
                      <a:endParaRPr lang="zh-CN" altLang="en-US" sz="1600"/>
                    </a:p>
                  </a:txBody>
                  <a:tcPr/>
                </a:tc>
              </a:tr>
              <a:tr h="344170">
                <a:tc>
                  <a:txBody>
                    <a:bodyPr/>
                    <a:p>
                      <a:pPr algn="l">
                        <a:buNone/>
                      </a:pPr>
                      <a:r>
                        <a:rPr lang="zh-CN" altLang="en-US" sz="1600"/>
                        <a:t>发文长度</a:t>
                      </a:r>
                      <a:endParaRPr lang="zh-CN" altLang="en-US" sz="1600"/>
                    </a:p>
                  </a:txBody>
                  <a:tcPr/>
                </a:tc>
                <a:tc>
                  <a:txBody>
                    <a:bodyPr/>
                    <a:p>
                      <a:pPr algn="l">
                        <a:buNone/>
                      </a:pPr>
                      <a:r>
                        <a:rPr lang="zh-CN" altLang="en-US" sz="1600"/>
                        <a:t>0.47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公众号：</a:t>
                      </a:r>
                      <a:r>
                        <a:rPr lang="zh-CN" altLang="en-US" sz="1600">
                          <a:sym typeface="+mn-ea"/>
                        </a:rPr>
                        <a:t>深八影视圈</a:t>
                      </a:r>
                      <a:endParaRPr lang="zh-CN" altLang="en-US" sz="1600">
                        <a:sym typeface="+mn-ea"/>
                      </a:endParaRPr>
                    </a:p>
                  </a:txBody>
                  <a:tcPr/>
                </a:tc>
                <a:tc>
                  <a:txBody>
                    <a:bodyPr/>
                    <a:p>
                      <a:pPr algn="l">
                        <a:buNone/>
                      </a:pPr>
                      <a:r>
                        <a:rPr lang="zh-CN" altLang="en-US" sz="1600"/>
                        <a:t> 1.11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t>是否为广告</a:t>
                      </a:r>
                      <a:endParaRPr lang="zh-CN" altLang="en-US" sz="1600"/>
                    </a:p>
                  </a:txBody>
                  <a:tcPr/>
                </a:tc>
                <a:tc>
                  <a:txBody>
                    <a:bodyPr/>
                    <a:p>
                      <a:pPr algn="l">
                        <a:buNone/>
                      </a:pPr>
                      <a:r>
                        <a:rPr lang="zh-CN" altLang="en-US" sz="1600"/>
                        <a:t> -0.31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公众号：</a:t>
                      </a:r>
                      <a:r>
                        <a:rPr lang="zh-CN" altLang="en-US" sz="1600">
                          <a:sym typeface="+mn-ea"/>
                        </a:rPr>
                        <a:t>深夜八卦</a:t>
                      </a:r>
                      <a:endParaRPr lang="zh-CN" altLang="en-US" sz="1600">
                        <a:sym typeface="+mn-ea"/>
                      </a:endParaRPr>
                    </a:p>
                  </a:txBody>
                  <a:tcPr/>
                </a:tc>
                <a:tc>
                  <a:txBody>
                    <a:bodyPr/>
                    <a:p>
                      <a:pPr algn="l">
                        <a:buNone/>
                      </a:pPr>
                      <a:r>
                        <a:rPr lang="zh-CN" altLang="en-US" sz="1600"/>
                        <a:t>  0.46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t>是否原创</a:t>
                      </a:r>
                      <a:endParaRPr lang="zh-CN" altLang="en-US" sz="1600"/>
                    </a:p>
                  </a:txBody>
                  <a:tcPr/>
                </a:tc>
                <a:tc>
                  <a:txBody>
                    <a:bodyPr/>
                    <a:p>
                      <a:pPr algn="l">
                        <a:buNone/>
                      </a:pPr>
                      <a:r>
                        <a:rPr lang="zh-CN" altLang="en-US" sz="1600"/>
                        <a:t>0.32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公众号：</a:t>
                      </a:r>
                      <a:r>
                        <a:rPr lang="zh-CN" altLang="en-US" sz="1600">
                          <a:sym typeface="+mn-ea"/>
                        </a:rPr>
                        <a:t>新浪娱乐</a:t>
                      </a:r>
                      <a:endParaRPr lang="zh-CN" altLang="en-US" sz="1600">
                        <a:sym typeface="+mn-ea"/>
                      </a:endParaRPr>
                    </a:p>
                  </a:txBody>
                  <a:tcPr/>
                </a:tc>
                <a:tc>
                  <a:txBody>
                    <a:bodyPr/>
                    <a:p>
                      <a:pPr algn="l">
                        <a:buNone/>
                      </a:pPr>
                      <a:r>
                        <a:rPr lang="zh-CN" altLang="en-US" sz="1600"/>
                        <a:t> 0.54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t>是否含明星</a:t>
                      </a:r>
                      <a:endParaRPr lang="zh-CN" altLang="en-US" sz="1600"/>
                    </a:p>
                  </a:txBody>
                  <a:tcPr/>
                </a:tc>
                <a:tc>
                  <a:txBody>
                    <a:bodyPr/>
                    <a:p>
                      <a:pPr algn="l">
                        <a:buNone/>
                      </a:pPr>
                      <a:r>
                        <a:rPr lang="zh-CN" altLang="en-US" sz="1600"/>
                        <a:t>0.59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公众号：腾讯娱乐</a:t>
                      </a:r>
                      <a:endParaRPr lang="zh-CN" altLang="en-US" sz="1600"/>
                    </a:p>
                  </a:txBody>
                  <a:tcPr/>
                </a:tc>
                <a:tc>
                  <a:txBody>
                    <a:bodyPr/>
                    <a:p>
                      <a:pPr algn="l">
                        <a:buNone/>
                      </a:pPr>
                      <a:r>
                        <a:rPr lang="zh-CN" altLang="en-US" sz="1600"/>
                        <a:t>-4.52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t>星期：星期二</a:t>
                      </a:r>
                      <a:endParaRPr lang="zh-CN" altLang="en-US" sz="1600"/>
                    </a:p>
                  </a:txBody>
                  <a:tcPr/>
                </a:tc>
                <a:tc>
                  <a:txBody>
                    <a:bodyPr/>
                    <a:p>
                      <a:pPr algn="l">
                        <a:buNone/>
                      </a:pPr>
                      <a:r>
                        <a:rPr lang="zh-CN" altLang="en-US" sz="1600"/>
                        <a:t>0.11</a:t>
                      </a:r>
                      <a:endParaRPr lang="zh-CN" altLang="en-US" sz="1600"/>
                    </a:p>
                  </a:txBody>
                  <a:tcPr/>
                </a:tc>
                <a:tc>
                  <a:txBody>
                    <a:bodyPr/>
                    <a:p>
                      <a:pPr algn="l">
                        <a:buNone/>
                      </a:pPr>
                      <a:endParaRPr lang="zh-CN" altLang="en-US" sz="1600"/>
                    </a:p>
                  </a:txBody>
                  <a:tcPr/>
                </a:tc>
                <a:tc>
                  <a:txBody>
                    <a:bodyPr/>
                    <a:p>
                      <a:pPr algn="l">
                        <a:buNone/>
                      </a:pPr>
                      <a:r>
                        <a:rPr lang="zh-CN" altLang="en-US" sz="1600"/>
                        <a:t>公众号：严肃八卦</a:t>
                      </a:r>
                      <a:endParaRPr lang="zh-CN" altLang="en-US" sz="1600"/>
                    </a:p>
                  </a:txBody>
                  <a:tcPr/>
                </a:tc>
                <a:tc>
                  <a:txBody>
                    <a:bodyPr/>
                    <a:p>
                      <a:pPr algn="l">
                        <a:buNone/>
                      </a:pPr>
                      <a:r>
                        <a:rPr lang="zh-CN" altLang="en-US" sz="1600"/>
                        <a:t> 2.00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sym typeface="+mn-ea"/>
                        </a:rPr>
                        <a:t>星期：星期三</a:t>
                      </a:r>
                      <a:endParaRPr lang="zh-CN" altLang="en-US" sz="1600">
                        <a:sym typeface="+mn-ea"/>
                      </a:endParaRPr>
                    </a:p>
                  </a:txBody>
                  <a:tcPr/>
                </a:tc>
                <a:tc>
                  <a:txBody>
                    <a:bodyPr/>
                    <a:p>
                      <a:pPr algn="l">
                        <a:buNone/>
                      </a:pPr>
                      <a:r>
                        <a:rPr lang="zh-CN" altLang="en-US" sz="1600"/>
                        <a:t>0.00  </a:t>
                      </a:r>
                      <a:endParaRPr lang="zh-CN" altLang="en-US" sz="1600"/>
                    </a:p>
                  </a:txBody>
                  <a:tcPr/>
                </a:tc>
                <a:tc>
                  <a:txBody>
                    <a:bodyPr/>
                    <a:p>
                      <a:pPr algn="l">
                        <a:buNone/>
                      </a:pPr>
                      <a:endParaRPr lang="zh-CN" altLang="en-US" sz="1600"/>
                    </a:p>
                  </a:txBody>
                  <a:tcPr/>
                </a:tc>
                <a:tc>
                  <a:txBody>
                    <a:bodyPr/>
                    <a:p>
                      <a:pPr algn="l">
                        <a:buNone/>
                      </a:pPr>
                      <a:r>
                        <a:rPr lang="zh-CN" altLang="en-US" sz="1600"/>
                        <a:t>主题：港台娱乐圈</a:t>
                      </a:r>
                      <a:endParaRPr lang="zh-CN" altLang="en-US" sz="1600"/>
                    </a:p>
                  </a:txBody>
                  <a:tcPr/>
                </a:tc>
                <a:tc>
                  <a:txBody>
                    <a:bodyPr/>
                    <a:p>
                      <a:pPr algn="l">
                        <a:buNone/>
                      </a:pPr>
                      <a:r>
                        <a:rPr lang="zh-CN" altLang="en-US" sz="1600"/>
                        <a:t>0.22 </a:t>
                      </a:r>
                      <a:endParaRPr lang="zh-CN" altLang="en-US" sz="1600"/>
                    </a:p>
                  </a:txBody>
                  <a:tcPr/>
                </a:tc>
                <a:tc>
                  <a:txBody>
                    <a:bodyPr/>
                    <a:p>
                      <a:pPr algn="l">
                        <a:buNone/>
                      </a:pPr>
                      <a:endParaRPr lang="zh-CN" altLang="en-US" sz="1600"/>
                    </a:p>
                  </a:txBody>
                  <a:tcPr/>
                </a:tc>
              </a:tr>
              <a:tr h="344170">
                <a:tc>
                  <a:txBody>
                    <a:bodyPr/>
                    <a:p>
                      <a:pPr algn="l">
                        <a:buNone/>
                      </a:pPr>
                      <a:r>
                        <a:rPr lang="zh-CN" altLang="en-US" sz="1600">
                          <a:sym typeface="+mn-ea"/>
                        </a:rPr>
                        <a:t>星期：星期四</a:t>
                      </a:r>
                      <a:endParaRPr lang="zh-CN" altLang="en-US" sz="1600">
                        <a:sym typeface="+mn-ea"/>
                      </a:endParaRPr>
                    </a:p>
                  </a:txBody>
                  <a:tcPr/>
                </a:tc>
                <a:tc>
                  <a:txBody>
                    <a:bodyPr/>
                    <a:p>
                      <a:pPr algn="l">
                        <a:buNone/>
                      </a:pPr>
                      <a:r>
                        <a:rPr lang="zh-CN" altLang="en-US" sz="1600"/>
                        <a:t> 0.01</a:t>
                      </a:r>
                      <a:endParaRPr lang="zh-CN" altLang="en-US" sz="1600"/>
                    </a:p>
                  </a:txBody>
                  <a:tcPr/>
                </a:tc>
                <a:tc>
                  <a:txBody>
                    <a:bodyPr/>
                    <a:p>
                      <a:pPr algn="l">
                        <a:buNone/>
                      </a:pPr>
                      <a:endParaRPr lang="zh-CN" altLang="en-US" sz="1600"/>
                    </a:p>
                  </a:txBody>
                  <a:tcPr/>
                </a:tc>
                <a:tc>
                  <a:txBody>
                    <a:bodyPr/>
                    <a:p>
                      <a:pPr algn="l">
                        <a:buNone/>
                      </a:pPr>
                      <a:r>
                        <a:rPr lang="zh-CN" altLang="en-US" sz="1600"/>
                        <a:t>主题：</a:t>
                      </a:r>
                      <a:r>
                        <a:rPr lang="zh-CN" altLang="en-US" sz="1600">
                          <a:sym typeface="+mn-ea"/>
                        </a:rPr>
                        <a:t>粉丝八卦爆料 </a:t>
                      </a:r>
                      <a:endParaRPr lang="zh-CN" altLang="en-US" sz="1600">
                        <a:sym typeface="+mn-ea"/>
                      </a:endParaRPr>
                    </a:p>
                  </a:txBody>
                  <a:tcPr/>
                </a:tc>
                <a:tc>
                  <a:txBody>
                    <a:bodyPr/>
                    <a:p>
                      <a:pPr algn="l">
                        <a:buNone/>
                      </a:pPr>
                      <a:r>
                        <a:rPr lang="zh-CN" altLang="en-US" sz="1600"/>
                        <a:t>0.95 </a:t>
                      </a:r>
                      <a:endParaRPr lang="zh-CN" altLang="en-US" sz="1600"/>
                    </a:p>
                  </a:txBody>
                  <a:tcPr/>
                </a:tc>
                <a:tc>
                  <a:txBody>
                    <a:bodyPr/>
                    <a:p>
                      <a:pPr algn="l">
                        <a:buNone/>
                      </a:pPr>
                      <a:r>
                        <a:rPr lang="zh-CN" altLang="en-US" sz="1600"/>
                        <a:t>***</a:t>
                      </a:r>
                      <a:endParaRPr lang="zh-CN" altLang="en-US" sz="1600"/>
                    </a:p>
                  </a:txBody>
                  <a:tcPr/>
                </a:tc>
              </a:tr>
              <a:tr h="343535">
                <a:tc>
                  <a:txBody>
                    <a:bodyPr/>
                    <a:p>
                      <a:pPr algn="l">
                        <a:buNone/>
                      </a:pPr>
                      <a:r>
                        <a:rPr lang="zh-CN" altLang="en-US" sz="1600">
                          <a:sym typeface="+mn-ea"/>
                        </a:rPr>
                        <a:t>星期：星期五</a:t>
                      </a:r>
                      <a:endParaRPr lang="zh-CN" altLang="en-US" sz="1600">
                        <a:sym typeface="+mn-ea"/>
                      </a:endParaRPr>
                    </a:p>
                  </a:txBody>
                  <a:tcPr/>
                </a:tc>
                <a:tc>
                  <a:txBody>
                    <a:bodyPr/>
                    <a:p>
                      <a:pPr algn="l">
                        <a:buNone/>
                      </a:pPr>
                      <a:r>
                        <a:rPr lang="zh-CN" altLang="en-US" sz="1600"/>
                        <a:t>-0.07 </a:t>
                      </a:r>
                      <a:endParaRPr lang="zh-CN" altLang="en-US" sz="1600"/>
                    </a:p>
                  </a:txBody>
                  <a:tcPr/>
                </a:tc>
                <a:tc>
                  <a:txBody>
                    <a:bodyPr/>
                    <a:p>
                      <a:pPr algn="l">
                        <a:buNone/>
                      </a:pPr>
                      <a:endParaRPr lang="zh-CN" altLang="en-US" sz="1600"/>
                    </a:p>
                  </a:txBody>
                  <a:tcPr/>
                </a:tc>
                <a:tc>
                  <a:txBody>
                    <a:bodyPr/>
                    <a:p>
                      <a:pPr algn="l">
                        <a:buNone/>
                      </a:pPr>
                      <a:r>
                        <a:rPr lang="zh-CN" altLang="en-US" sz="1600"/>
                        <a:t>主题：</a:t>
                      </a:r>
                      <a:r>
                        <a:rPr lang="zh-CN" altLang="en-US" sz="1600">
                          <a:sym typeface="+mn-ea"/>
                        </a:rPr>
                        <a:t>歌唱综艺节目</a:t>
                      </a:r>
                      <a:endParaRPr lang="zh-CN" altLang="en-US" sz="1600">
                        <a:sym typeface="+mn-ea"/>
                      </a:endParaRPr>
                    </a:p>
                  </a:txBody>
                  <a:tcPr/>
                </a:tc>
                <a:tc>
                  <a:txBody>
                    <a:bodyPr/>
                    <a:p>
                      <a:pPr algn="l">
                        <a:buNone/>
                      </a:pPr>
                      <a:r>
                        <a:rPr lang="zh-CN" altLang="en-US" sz="1600"/>
                        <a:t>0.25 </a:t>
                      </a:r>
                      <a:endParaRPr lang="zh-CN" altLang="en-US" sz="1600"/>
                    </a:p>
                  </a:txBody>
                  <a:tcPr/>
                </a:tc>
                <a:tc>
                  <a:txBody>
                    <a:bodyPr/>
                    <a:p>
                      <a:pPr algn="l">
                        <a:buNone/>
                      </a:pPr>
                      <a:endParaRPr lang="zh-CN" altLang="en-US" sz="1600"/>
                    </a:p>
                  </a:txBody>
                  <a:tcPr/>
                </a:tc>
              </a:tr>
              <a:tr h="344170">
                <a:tc>
                  <a:txBody>
                    <a:bodyPr/>
                    <a:p>
                      <a:pPr algn="l">
                        <a:buNone/>
                      </a:pPr>
                      <a:r>
                        <a:rPr lang="zh-CN" altLang="en-US" sz="1600">
                          <a:sym typeface="+mn-ea"/>
                        </a:rPr>
                        <a:t>星期：星期六</a:t>
                      </a:r>
                      <a:endParaRPr lang="zh-CN" altLang="en-US" sz="1600">
                        <a:sym typeface="+mn-ea"/>
                      </a:endParaRPr>
                    </a:p>
                  </a:txBody>
                  <a:tcPr/>
                </a:tc>
                <a:tc>
                  <a:txBody>
                    <a:bodyPr/>
                    <a:p>
                      <a:pPr algn="l">
                        <a:buNone/>
                      </a:pPr>
                      <a:r>
                        <a:rPr lang="zh-CN" altLang="en-US" sz="1600"/>
                        <a:t>0.41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主题：时尚穿搭</a:t>
                      </a:r>
                      <a:endParaRPr lang="zh-CN" altLang="en-US" sz="1600"/>
                    </a:p>
                  </a:txBody>
                  <a:tcPr/>
                </a:tc>
                <a:tc>
                  <a:txBody>
                    <a:bodyPr/>
                    <a:p>
                      <a:pPr algn="l">
                        <a:buNone/>
                      </a:pPr>
                      <a:r>
                        <a:rPr lang="zh-CN" altLang="en-US" sz="1600"/>
                        <a:t>0.66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sym typeface="+mn-ea"/>
                        </a:rPr>
                        <a:t>星期：星期日</a:t>
                      </a:r>
                      <a:endParaRPr lang="zh-CN" altLang="en-US" sz="1600">
                        <a:sym typeface="+mn-ea"/>
                      </a:endParaRPr>
                    </a:p>
                  </a:txBody>
                  <a:tcPr/>
                </a:tc>
                <a:tc>
                  <a:txBody>
                    <a:bodyPr/>
                    <a:p>
                      <a:pPr algn="l">
                        <a:buNone/>
                      </a:pPr>
                      <a:r>
                        <a:rPr lang="zh-CN" altLang="en-US" sz="1600"/>
                        <a:t>  0.51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主题：明星婚姻</a:t>
                      </a:r>
                      <a:endParaRPr lang="zh-CN" altLang="en-US" sz="1600"/>
                    </a:p>
                  </a:txBody>
                  <a:tcPr/>
                </a:tc>
                <a:tc>
                  <a:txBody>
                    <a:bodyPr/>
                    <a:p>
                      <a:pPr algn="l">
                        <a:buNone/>
                      </a:pPr>
                      <a:r>
                        <a:rPr lang="zh-CN" altLang="en-US" sz="1600"/>
                        <a:t>0.90 </a:t>
                      </a:r>
                      <a:endParaRPr lang="zh-CN" altLang="en-US" sz="1600"/>
                    </a:p>
                  </a:txBody>
                  <a:tcPr/>
                </a:tc>
                <a:tc>
                  <a:txBody>
                    <a:bodyPr/>
                    <a:p>
                      <a:pPr algn="l">
                        <a:buNone/>
                      </a:pPr>
                      <a:r>
                        <a:rPr lang="zh-CN" altLang="en-US" sz="1600"/>
                        <a:t>***</a:t>
                      </a:r>
                      <a:endParaRPr lang="zh-CN" altLang="en-US" sz="1600"/>
                    </a:p>
                  </a:txBody>
                  <a:tcPr/>
                </a:tc>
              </a:tr>
              <a:tr h="344170">
                <a:tc>
                  <a:txBody>
                    <a:bodyPr/>
                    <a:p>
                      <a:pPr algn="l">
                        <a:buNone/>
                      </a:pPr>
                      <a:r>
                        <a:rPr lang="zh-CN" altLang="en-US" sz="1600"/>
                        <a:t>公众号：毒舌电影</a:t>
                      </a:r>
                      <a:endParaRPr lang="zh-CN" altLang="en-US" sz="1600"/>
                    </a:p>
                  </a:txBody>
                  <a:tcPr/>
                </a:tc>
                <a:tc>
                  <a:txBody>
                    <a:bodyPr/>
                    <a:p>
                      <a:pPr algn="l">
                        <a:buNone/>
                      </a:pPr>
                      <a:r>
                        <a:rPr lang="zh-CN" altLang="en-US" sz="1600"/>
                        <a:t> 4.52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主题：</a:t>
                      </a:r>
                      <a:r>
                        <a:rPr lang="zh-CN" altLang="en-US" sz="1600">
                          <a:sym typeface="+mn-ea"/>
                        </a:rPr>
                        <a:t>豪门风云</a:t>
                      </a:r>
                      <a:endParaRPr lang="zh-CN" altLang="en-US" sz="1600">
                        <a:sym typeface="+mn-ea"/>
                      </a:endParaRPr>
                    </a:p>
                  </a:txBody>
                  <a:tcPr/>
                </a:tc>
                <a:tc>
                  <a:txBody>
                    <a:bodyPr/>
                    <a:p>
                      <a:pPr algn="l">
                        <a:buNone/>
                      </a:pPr>
                      <a:r>
                        <a:rPr lang="zh-CN" altLang="en-US" sz="1600"/>
                        <a:t> -0.76 </a:t>
                      </a:r>
                      <a:endParaRPr lang="zh-CN" altLang="en-US" sz="1600"/>
                    </a:p>
                  </a:txBody>
                  <a:tcPr/>
                </a:tc>
                <a:tc>
                  <a:txBody>
                    <a:bodyPr/>
                    <a:p>
                      <a:pPr algn="l">
                        <a:buNone/>
                      </a:pPr>
                      <a:endParaRPr lang="zh-CN" altLang="en-US" sz="1600"/>
                    </a:p>
                  </a:txBody>
                  <a:tcPr/>
                </a:tc>
              </a:tr>
              <a:tr h="344170">
                <a:tc>
                  <a:txBody>
                    <a:bodyPr/>
                    <a:p>
                      <a:pPr algn="l">
                        <a:buNone/>
                      </a:pPr>
                      <a:r>
                        <a:rPr lang="zh-CN" altLang="en-US" sz="1600">
                          <a:sym typeface="+mn-ea"/>
                        </a:rPr>
                        <a:t>公众号：</a:t>
                      </a:r>
                      <a:r>
                        <a:rPr lang="zh-CN" altLang="en-US" sz="1600"/>
                        <a:t>凤凰娱乐</a:t>
                      </a:r>
                      <a:endParaRPr lang="zh-CN" altLang="en-US" sz="1600"/>
                    </a:p>
                  </a:txBody>
                  <a:tcPr/>
                </a:tc>
                <a:tc>
                  <a:txBody>
                    <a:bodyPr/>
                    <a:p>
                      <a:pPr algn="l">
                        <a:buNone/>
                      </a:pPr>
                      <a:r>
                        <a:rPr lang="zh-CN" altLang="en-US" sz="1600"/>
                        <a:t> -3.66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主题：</a:t>
                      </a:r>
                      <a:r>
                        <a:rPr lang="zh-CN" altLang="en-US" sz="1600">
                          <a:sym typeface="+mn-ea"/>
                        </a:rPr>
                        <a:t>家庭亲子生活</a:t>
                      </a:r>
                      <a:endParaRPr lang="zh-CN" altLang="en-US" sz="1600">
                        <a:sym typeface="+mn-ea"/>
                      </a:endParaRPr>
                    </a:p>
                  </a:txBody>
                  <a:tcPr/>
                </a:tc>
                <a:tc>
                  <a:txBody>
                    <a:bodyPr/>
                    <a:p>
                      <a:pPr algn="l">
                        <a:buNone/>
                      </a:pPr>
                      <a:r>
                        <a:rPr lang="zh-CN" altLang="en-US" sz="1600"/>
                        <a:t> 0.11 </a:t>
                      </a:r>
                      <a:endParaRPr lang="zh-CN" altLang="en-US" sz="1600"/>
                    </a:p>
                  </a:txBody>
                  <a:tcPr/>
                </a:tc>
                <a:tc>
                  <a:txBody>
                    <a:bodyPr/>
                    <a:p>
                      <a:pPr algn="l">
                        <a:buNone/>
                      </a:pPr>
                      <a:endParaRPr lang="zh-CN" altLang="en-US" sz="1600"/>
                    </a:p>
                  </a:txBody>
                  <a:tcPr/>
                </a:tc>
              </a:tr>
              <a:tr h="344170">
                <a:tc>
                  <a:txBody>
                    <a:bodyPr/>
                    <a:p>
                      <a:pPr algn="l">
                        <a:buNone/>
                      </a:pPr>
                      <a:r>
                        <a:rPr lang="zh-CN" altLang="en-US" sz="1600"/>
                        <a:t>公众号：关爱八卦成长协会</a:t>
                      </a:r>
                      <a:endParaRPr lang="zh-CN" altLang="en-US" sz="1600"/>
                    </a:p>
                  </a:txBody>
                  <a:tcPr/>
                </a:tc>
                <a:tc>
                  <a:txBody>
                    <a:bodyPr/>
                    <a:p>
                      <a:pPr algn="l">
                        <a:buNone/>
                      </a:pPr>
                      <a:r>
                        <a:rPr lang="zh-CN" altLang="en-US" sz="1600"/>
                        <a:t>2.47 </a:t>
                      </a:r>
                      <a:endParaRPr lang="zh-CN" altLang="en-US" sz="1600"/>
                    </a:p>
                  </a:txBody>
                  <a:tcPr/>
                </a:tc>
                <a:tc>
                  <a:txBody>
                    <a:bodyPr/>
                    <a:p>
                      <a:pPr algn="l">
                        <a:buNone/>
                      </a:pPr>
                      <a:r>
                        <a:rPr lang="zh-CN" altLang="en-US" sz="1600"/>
                        <a:t>***</a:t>
                      </a:r>
                      <a:endParaRPr lang="zh-CN" altLang="en-US" sz="1600"/>
                    </a:p>
                  </a:txBody>
                  <a:tcPr/>
                </a:tc>
                <a:tc>
                  <a:txBody>
                    <a:bodyPr/>
                    <a:p>
                      <a:pPr algn="l">
                        <a:buNone/>
                      </a:pPr>
                      <a:r>
                        <a:rPr lang="zh-CN" altLang="en-US" sz="1600"/>
                        <a:t>主题：演员演艺点评</a:t>
                      </a:r>
                      <a:endParaRPr lang="zh-CN" altLang="en-US" sz="1600"/>
                    </a:p>
                  </a:txBody>
                  <a:tcPr/>
                </a:tc>
                <a:tc>
                  <a:txBody>
                    <a:bodyPr/>
                    <a:p>
                      <a:pPr algn="l">
                        <a:buNone/>
                      </a:pPr>
                      <a:r>
                        <a:rPr lang="zh-CN" altLang="en-US" sz="1600"/>
                        <a:t>  0.39 </a:t>
                      </a:r>
                      <a:endParaRPr lang="zh-CN" altLang="en-US" sz="1600"/>
                    </a:p>
                  </a:txBody>
                  <a:tcPr/>
                </a:tc>
                <a:tc>
                  <a:txBody>
                    <a:bodyPr/>
                    <a:p>
                      <a:pPr algn="l">
                        <a:buNone/>
                      </a:pPr>
                      <a:r>
                        <a:rPr lang="zh-CN" altLang="en-US" sz="1600"/>
                        <a:t>***</a:t>
                      </a:r>
                      <a:endParaRPr lang="zh-CN" altLang="en-US" sz="1600"/>
                    </a:p>
                  </a:txBody>
                  <a:tcPr/>
                </a:tc>
              </a:tr>
              <a:tr h="335280">
                <a:tc>
                  <a:txBody>
                    <a:bodyPr/>
                    <a:p>
                      <a:pPr algn="l">
                        <a:buNone/>
                      </a:pPr>
                      <a:r>
                        <a:rPr lang="zh-CN" altLang="en-US" sz="1600"/>
                        <a:t>公众号：</a:t>
                      </a:r>
                      <a:r>
                        <a:rPr lang="zh-CN" altLang="en-US" sz="1600">
                          <a:sym typeface="+mn-ea"/>
                        </a:rPr>
                        <a:t>她刊  </a:t>
                      </a:r>
                      <a:endParaRPr lang="zh-CN" altLang="en-US" sz="1600">
                        <a:sym typeface="+mn-ea"/>
                      </a:endParaRPr>
                    </a:p>
                  </a:txBody>
                  <a:tcPr/>
                </a:tc>
                <a:tc>
                  <a:txBody>
                    <a:bodyPr/>
                    <a:p>
                      <a:pPr algn="l">
                        <a:buNone/>
                      </a:pPr>
                      <a:r>
                        <a:rPr lang="zh-CN" altLang="en-US" sz="1600"/>
                        <a:t>  1.99 </a:t>
                      </a:r>
                      <a:endParaRPr lang="zh-CN" altLang="en-US" sz="1600"/>
                    </a:p>
                  </a:txBody>
                  <a:tcPr/>
                </a:tc>
                <a:tc>
                  <a:txBody>
                    <a:bodyPr/>
                    <a:p>
                      <a:pPr algn="l">
                        <a:buNone/>
                      </a:pPr>
                      <a:r>
                        <a:rPr lang="zh-CN" altLang="en-US" sz="1600"/>
                        <a:t>***</a:t>
                      </a:r>
                      <a:endParaRPr lang="zh-CN" altLang="en-US" sz="1600"/>
                    </a:p>
                  </a:txBody>
                  <a:tcPr/>
                </a:tc>
                <a:tc>
                  <a:txBody>
                    <a:bodyPr/>
                    <a:p>
                      <a:pPr algn="l">
                        <a:buNone/>
                      </a:pPr>
                      <a:endParaRPr lang="zh-CN" altLang="en-US" sz="1600"/>
                    </a:p>
                  </a:txBody>
                  <a:tcPr/>
                </a:tc>
                <a:tc>
                  <a:txBody>
                    <a:bodyPr/>
                    <a:p>
                      <a:pPr algn="l">
                        <a:buNone/>
                      </a:pPr>
                      <a:endParaRPr lang="zh-CN" altLang="en-US" sz="1600"/>
                    </a:p>
                  </a:txBody>
                  <a:tcPr/>
                </a:tc>
                <a:tc>
                  <a:txBody>
                    <a:bodyPr/>
                    <a:p>
                      <a:pPr algn="l">
                        <a:buNone/>
                      </a:pPr>
                      <a:endParaRPr lang="zh-CN" altLang="en-US" sz="1600"/>
                    </a:p>
                  </a:txBody>
                  <a:tcPr/>
                </a:tc>
              </a:tr>
            </a:tbl>
          </a:graphicData>
        </a:graphic>
      </p:graphicFrame>
      <p:sp>
        <p:nvSpPr>
          <p:cNvPr id="10" name="文本框 9"/>
          <p:cNvSpPr txBox="1"/>
          <p:nvPr/>
        </p:nvSpPr>
        <p:spPr>
          <a:xfrm>
            <a:off x="4199706" y="433295"/>
            <a:ext cx="6782432" cy="706755"/>
          </a:xfrm>
          <a:prstGeom prst="rect">
            <a:avLst/>
          </a:prstGeom>
          <a:noFill/>
        </p:spPr>
        <p:txBody>
          <a:bodyPr wrap="square" rtlCol="0">
            <a:spAutoFit/>
          </a:bodyPr>
          <a:p>
            <a:pPr>
              <a:buFont typeface="Arial" panose="020B0604020202020204" pitchFamily="34" charset="0"/>
            </a:pPr>
            <a:r>
              <a:rPr lang="zh-CN" altLang="en-US" sz="2000" dirty="0"/>
              <a:t>我们对于阅读量是否超过</a:t>
            </a:r>
            <a:r>
              <a:rPr lang="en-US" altLang="zh-CN" sz="2000" dirty="0"/>
              <a:t>10</a:t>
            </a:r>
            <a:r>
              <a:rPr lang="zh-CN" altLang="en-US" sz="2000" dirty="0"/>
              <a:t>万的问题进行了逻辑回归，结果如下：</a:t>
            </a:r>
            <a:endParaRPr lang="zh-CN"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单个公众号分析</a:t>
            </a:r>
            <a:endParaRPr lang="zh-CN" altLang="en-US"/>
          </a:p>
        </p:txBody>
      </p:sp>
      <p:sp>
        <p:nvSpPr>
          <p:cNvPr id="3" name="内容占位符 2"/>
          <p:cNvSpPr>
            <a:spLocks noGrp="1"/>
          </p:cNvSpPr>
          <p:nvPr>
            <p:ph idx="1"/>
          </p:nvPr>
        </p:nvSpPr>
        <p:spPr>
          <a:xfrm>
            <a:off x="838200" y="1068705"/>
            <a:ext cx="10515600" cy="5108575"/>
          </a:xfrm>
        </p:spPr>
        <p:txBody>
          <a:bodyPr/>
          <a:lstStyle/>
          <a:p>
            <a:r>
              <a:rPr lang="zh-CN" altLang="en-US"/>
              <a:t>通过逻辑回归，我们可以发现：</a:t>
            </a:r>
            <a:endParaRPr lang="zh-CN" altLang="en-US"/>
          </a:p>
          <a:p>
            <a:endParaRPr lang="zh-CN" altLang="en-US"/>
          </a:p>
        </p:txBody>
      </p:sp>
      <p:sp>
        <p:nvSpPr>
          <p:cNvPr id="5" name="矩形: 圆角 3"/>
          <p:cNvSpPr/>
          <p:nvPr/>
        </p:nvSpPr>
        <p:spPr>
          <a:xfrm>
            <a:off x="591565" y="1733187"/>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矩形: 圆角 4"/>
          <p:cNvSpPr/>
          <p:nvPr/>
        </p:nvSpPr>
        <p:spPr>
          <a:xfrm>
            <a:off x="9356185" y="1733185"/>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7" name="矩形: 圆角 5"/>
          <p:cNvSpPr/>
          <p:nvPr/>
        </p:nvSpPr>
        <p:spPr>
          <a:xfrm>
            <a:off x="6434645" y="1716973"/>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矩形: 圆角 6"/>
          <p:cNvSpPr/>
          <p:nvPr/>
        </p:nvSpPr>
        <p:spPr>
          <a:xfrm>
            <a:off x="3513105" y="1733186"/>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矩形 12"/>
          <p:cNvSpPr/>
          <p:nvPr/>
        </p:nvSpPr>
        <p:spPr>
          <a:xfrm>
            <a:off x="9473761" y="2151408"/>
            <a:ext cx="690880" cy="398780"/>
          </a:xfrm>
          <a:prstGeom prst="rect">
            <a:avLst/>
          </a:prstGeom>
        </p:spPr>
        <p:txBody>
          <a:bodyPr wrap="none">
            <a:spAutoFit/>
          </a:bodyPr>
          <a:p>
            <a:r>
              <a:rPr lang="zh-CN" altLang="en-US" sz="2000" b="1" dirty="0">
                <a:cs typeface="+mn-ea"/>
                <a:sym typeface="+mn-lt"/>
              </a:rPr>
              <a:t>明星</a:t>
            </a:r>
            <a:endParaRPr lang="zh-CN" altLang="en-US" sz="2000" b="1" dirty="0">
              <a:cs typeface="+mn-ea"/>
              <a:sym typeface="+mn-lt"/>
            </a:endParaRPr>
          </a:p>
        </p:txBody>
      </p:sp>
      <p:sp>
        <p:nvSpPr>
          <p:cNvPr id="14" name="矩形 13"/>
          <p:cNvSpPr/>
          <p:nvPr/>
        </p:nvSpPr>
        <p:spPr>
          <a:xfrm>
            <a:off x="6611936" y="2152623"/>
            <a:ext cx="690880" cy="398780"/>
          </a:xfrm>
          <a:prstGeom prst="rect">
            <a:avLst/>
          </a:prstGeom>
        </p:spPr>
        <p:txBody>
          <a:bodyPr wrap="none">
            <a:spAutoFit/>
          </a:bodyPr>
          <a:p>
            <a:r>
              <a:rPr lang="zh-CN" altLang="en-US" sz="2000" b="1" dirty="0">
                <a:cs typeface="+mn-ea"/>
                <a:sym typeface="+mn-lt"/>
              </a:rPr>
              <a:t>原创</a:t>
            </a:r>
            <a:endParaRPr lang="zh-CN" altLang="en-US" sz="2000" b="1" dirty="0">
              <a:cs typeface="+mn-ea"/>
              <a:sym typeface="+mn-lt"/>
            </a:endParaRPr>
          </a:p>
        </p:txBody>
      </p:sp>
      <p:sp>
        <p:nvSpPr>
          <p:cNvPr id="16" name="文本框 15"/>
          <p:cNvSpPr txBox="1"/>
          <p:nvPr/>
        </p:nvSpPr>
        <p:spPr>
          <a:xfrm>
            <a:off x="648335" y="2619375"/>
            <a:ext cx="2503805" cy="2499995"/>
          </a:xfrm>
          <a:prstGeom prst="rect">
            <a:avLst/>
          </a:prstGeom>
          <a:noFill/>
        </p:spPr>
        <p:txBody>
          <a:bodyPr wrap="square" rtlCol="0">
            <a:spAutoFit/>
          </a:bodyPr>
          <a:p>
            <a:pPr indent="0">
              <a:lnSpc>
                <a:spcPct val="110000"/>
              </a:lnSpc>
              <a:buFont typeface="Arial" panose="020B0604020202020204" pitchFamily="34" charset="0"/>
              <a:buNone/>
            </a:pPr>
            <a:r>
              <a:rPr lang="zh-CN" altLang="zh-CN" dirty="0">
                <a:sym typeface="+mn-ea"/>
              </a:rPr>
              <a:t>对于发文长度，我们可以看出字数越多阅读量越大，但结合我们方差分析的结果可以看出，字数在</a:t>
            </a:r>
            <a:r>
              <a:rPr lang="en-US" altLang="zh-CN" dirty="0">
                <a:sym typeface="+mn-ea"/>
              </a:rPr>
              <a:t>4000-5000</a:t>
            </a:r>
            <a:r>
              <a:rPr lang="zh-CN" altLang="en-US" dirty="0">
                <a:sym typeface="+mn-ea"/>
              </a:rPr>
              <a:t>字为最佳，字数过多同样会产生负面效应。</a:t>
            </a:r>
            <a:endParaRPr lang="zh-CN" altLang="en-US" dirty="0">
              <a:sym typeface="+mn-ea"/>
            </a:endParaRPr>
          </a:p>
          <a:p>
            <a:pPr marL="285750" indent="-285750">
              <a:buFont typeface="Arial" panose="020B0604020202020204" pitchFamily="34" charset="0"/>
              <a:buChar char="•"/>
            </a:pPr>
            <a:endParaRPr lang="en-US" altLang="zh-CN" dirty="0">
              <a:cs typeface="+mn-ea"/>
              <a:sym typeface="+mn-lt"/>
            </a:endParaRPr>
          </a:p>
        </p:txBody>
      </p:sp>
      <p:sp>
        <p:nvSpPr>
          <p:cNvPr id="17" name="文本框 16"/>
          <p:cNvSpPr txBox="1"/>
          <p:nvPr/>
        </p:nvSpPr>
        <p:spPr>
          <a:xfrm>
            <a:off x="9424764" y="2619234"/>
            <a:ext cx="2616741" cy="1309370"/>
          </a:xfrm>
          <a:prstGeom prst="rect">
            <a:avLst/>
          </a:prstGeom>
          <a:noFill/>
        </p:spPr>
        <p:txBody>
          <a:bodyPr wrap="square" rtlCol="0">
            <a:spAutoFit/>
          </a:bodyPr>
          <a:p>
            <a:pPr indent="0">
              <a:lnSpc>
                <a:spcPct val="110000"/>
              </a:lnSpc>
              <a:buFont typeface="Arial" panose="020B0604020202020204" pitchFamily="34" charset="0"/>
              <a:buNone/>
            </a:pPr>
            <a:r>
              <a:rPr lang="zh-CN" altLang="zh-CN" dirty="0">
                <a:sym typeface="+mn-ea"/>
              </a:rPr>
              <a:t>我们发现在文中提到热门明星也会提高文章的阅读量。</a:t>
            </a:r>
            <a:endParaRPr lang="zh-CN" altLang="zh-CN" dirty="0">
              <a:sym typeface="+mn-ea"/>
            </a:endParaRPr>
          </a:p>
          <a:p>
            <a:pPr marL="285750" indent="-285750">
              <a:lnSpc>
                <a:spcPct val="110000"/>
              </a:lnSpc>
              <a:buFont typeface="Arial" panose="020B0604020202020204" pitchFamily="34" charset="0"/>
              <a:buChar char="•"/>
            </a:pPr>
            <a:endParaRPr lang="en-US" altLang="zh-CN" dirty="0">
              <a:cs typeface="+mn-ea"/>
              <a:sym typeface="+mn-lt"/>
            </a:endParaRPr>
          </a:p>
        </p:txBody>
      </p:sp>
      <p:sp>
        <p:nvSpPr>
          <p:cNvPr id="18" name="文本框 17"/>
          <p:cNvSpPr txBox="1"/>
          <p:nvPr/>
        </p:nvSpPr>
        <p:spPr>
          <a:xfrm>
            <a:off x="6499414" y="2619619"/>
            <a:ext cx="2616741" cy="1004570"/>
          </a:xfrm>
          <a:prstGeom prst="rect">
            <a:avLst/>
          </a:prstGeom>
          <a:noFill/>
        </p:spPr>
        <p:txBody>
          <a:bodyPr wrap="square" rtlCol="0">
            <a:spAutoFit/>
          </a:bodyPr>
          <a:p>
            <a:pPr indent="0">
              <a:lnSpc>
                <a:spcPct val="110000"/>
              </a:lnSpc>
              <a:buFont typeface="Arial" panose="020B0604020202020204" pitchFamily="34" charset="0"/>
              <a:buNone/>
            </a:pPr>
            <a:r>
              <a:rPr lang="zh-CN" altLang="zh-CN" dirty="0">
                <a:sym typeface="+mn-ea"/>
              </a:rPr>
              <a:t>与预期结果一致，我们发现原创的文章通常有较多的阅读量。</a:t>
            </a:r>
            <a:endParaRPr lang="zh-CN" altLang="zh-CN" dirty="0">
              <a:sym typeface="+mn-ea"/>
            </a:endParaRPr>
          </a:p>
        </p:txBody>
      </p:sp>
      <p:sp>
        <p:nvSpPr>
          <p:cNvPr id="19" name="文本框 18"/>
          <p:cNvSpPr txBox="1"/>
          <p:nvPr/>
        </p:nvSpPr>
        <p:spPr>
          <a:xfrm>
            <a:off x="3572921" y="2619619"/>
            <a:ext cx="2616741" cy="2411095"/>
          </a:xfrm>
          <a:prstGeom prst="rect">
            <a:avLst/>
          </a:prstGeom>
          <a:noFill/>
        </p:spPr>
        <p:txBody>
          <a:bodyPr wrap="square" rtlCol="0">
            <a:spAutoFit/>
          </a:bodyPr>
          <a:p>
            <a:pPr indent="0">
              <a:lnSpc>
                <a:spcPct val="110000"/>
              </a:lnSpc>
              <a:buFont typeface="Arial" panose="020B0604020202020204" pitchFamily="34" charset="0"/>
              <a:buNone/>
            </a:pPr>
            <a:r>
              <a:rPr lang="zh-CN" altLang="zh-CN" sz="1800" dirty="0" smtClean="0">
                <a:sym typeface="+mn-ea"/>
              </a:rPr>
              <a:t>我们发现，与经验结果一致、通常来说广告文会导致阅读量下降。因此建议公众号写手们不要频率过多的推送广告软文。</a:t>
            </a:r>
            <a:endParaRPr lang="zh-CN" altLang="zh-CN" sz="1800" dirty="0" smtClean="0">
              <a:sym typeface="+mn-ea"/>
            </a:endParaRPr>
          </a:p>
          <a:p>
            <a:pPr indent="0">
              <a:buFont typeface="Arial" panose="020B0604020202020204" pitchFamily="34" charset="0"/>
              <a:buNone/>
            </a:pPr>
            <a:endParaRPr lang="en-US" altLang="zh-CN" sz="1400" dirty="0">
              <a:cs typeface="+mn-ea"/>
              <a:sym typeface="+mn-lt"/>
            </a:endParaRPr>
          </a:p>
          <a:p>
            <a:pPr marL="285750" indent="-285750">
              <a:buFont typeface="Arial" panose="020B0604020202020204" pitchFamily="34" charset="0"/>
              <a:buChar char="•"/>
            </a:pPr>
            <a:endParaRPr lang="en-US" altLang="zh-CN" dirty="0">
              <a:cs typeface="+mn-ea"/>
              <a:sym typeface="+mn-lt"/>
            </a:endParaRPr>
          </a:p>
        </p:txBody>
      </p:sp>
      <p:sp>
        <p:nvSpPr>
          <p:cNvPr id="9" name="矩形 8"/>
          <p:cNvSpPr/>
          <p:nvPr/>
        </p:nvSpPr>
        <p:spPr>
          <a:xfrm>
            <a:off x="3803966" y="2153893"/>
            <a:ext cx="690880" cy="398780"/>
          </a:xfrm>
          <a:prstGeom prst="rect">
            <a:avLst/>
          </a:prstGeom>
        </p:spPr>
        <p:txBody>
          <a:bodyPr wrap="none">
            <a:spAutoFit/>
          </a:bodyPr>
          <a:p>
            <a:r>
              <a:rPr lang="zh-CN" altLang="en-US" sz="2000" b="1" dirty="0">
                <a:cs typeface="+mn-ea"/>
                <a:sym typeface="+mn-lt"/>
              </a:rPr>
              <a:t>广告</a:t>
            </a:r>
            <a:endParaRPr lang="zh-CN" altLang="en-US" sz="2000" b="1" dirty="0">
              <a:cs typeface="+mn-ea"/>
              <a:sym typeface="+mn-lt"/>
            </a:endParaRPr>
          </a:p>
        </p:txBody>
      </p:sp>
      <p:sp>
        <p:nvSpPr>
          <p:cNvPr id="10" name="矩形 9"/>
          <p:cNvSpPr/>
          <p:nvPr/>
        </p:nvSpPr>
        <p:spPr>
          <a:xfrm>
            <a:off x="769936" y="2153893"/>
            <a:ext cx="1198880" cy="398780"/>
          </a:xfrm>
          <a:prstGeom prst="rect">
            <a:avLst/>
          </a:prstGeom>
        </p:spPr>
        <p:txBody>
          <a:bodyPr wrap="none">
            <a:spAutoFit/>
          </a:bodyPr>
          <a:p>
            <a:r>
              <a:rPr lang="zh-CN" altLang="en-US" sz="2000" b="1" dirty="0">
                <a:cs typeface="+mn-ea"/>
                <a:sym typeface="+mn-lt"/>
              </a:rPr>
              <a:t>发文长度</a:t>
            </a:r>
            <a:endParaRPr lang="zh-CN" altLang="en-US" sz="2000" b="1" dirty="0">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单个公众号分析</a:t>
            </a:r>
            <a:endParaRPr lang="zh-CN" altLang="en-US"/>
          </a:p>
        </p:txBody>
      </p:sp>
      <p:sp>
        <p:nvSpPr>
          <p:cNvPr id="3" name="内容占位符 2"/>
          <p:cNvSpPr>
            <a:spLocks noGrp="1"/>
          </p:cNvSpPr>
          <p:nvPr>
            <p:ph idx="1"/>
          </p:nvPr>
        </p:nvSpPr>
        <p:spPr>
          <a:xfrm>
            <a:off x="838200" y="1068705"/>
            <a:ext cx="10515600" cy="5108575"/>
          </a:xfrm>
        </p:spPr>
        <p:txBody>
          <a:bodyPr/>
          <a:lstStyle/>
          <a:p>
            <a:r>
              <a:rPr lang="zh-CN" altLang="en-US"/>
              <a:t>通过逻辑回归，我们可以发现：</a:t>
            </a:r>
            <a:endParaRPr lang="zh-CN" altLang="en-US"/>
          </a:p>
          <a:p>
            <a:endParaRPr lang="zh-CN" altLang="en-US"/>
          </a:p>
        </p:txBody>
      </p:sp>
      <p:sp>
        <p:nvSpPr>
          <p:cNvPr id="5" name="矩形: 圆角 3"/>
          <p:cNvSpPr/>
          <p:nvPr/>
        </p:nvSpPr>
        <p:spPr>
          <a:xfrm>
            <a:off x="1583435" y="1909082"/>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7" name="矩形: 圆角 5"/>
          <p:cNvSpPr/>
          <p:nvPr/>
        </p:nvSpPr>
        <p:spPr>
          <a:xfrm>
            <a:off x="8608885" y="1876993"/>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矩形: 圆角 6"/>
          <p:cNvSpPr/>
          <p:nvPr/>
        </p:nvSpPr>
        <p:spPr>
          <a:xfrm>
            <a:off x="5129180" y="1909081"/>
            <a:ext cx="2616740" cy="3968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4" name="矩形 13"/>
          <p:cNvSpPr/>
          <p:nvPr/>
        </p:nvSpPr>
        <p:spPr>
          <a:xfrm>
            <a:off x="8786176" y="2312643"/>
            <a:ext cx="690880" cy="398780"/>
          </a:xfrm>
          <a:prstGeom prst="rect">
            <a:avLst/>
          </a:prstGeom>
        </p:spPr>
        <p:txBody>
          <a:bodyPr wrap="none">
            <a:spAutoFit/>
          </a:bodyPr>
          <a:p>
            <a:r>
              <a:rPr lang="zh-CN" altLang="en-US" sz="2000" b="1" dirty="0">
                <a:cs typeface="+mn-ea"/>
                <a:sym typeface="+mn-lt"/>
              </a:rPr>
              <a:t>主题</a:t>
            </a:r>
            <a:endParaRPr lang="zh-CN" altLang="en-US" sz="2000" b="1" dirty="0">
              <a:cs typeface="+mn-ea"/>
              <a:sym typeface="+mn-lt"/>
            </a:endParaRPr>
          </a:p>
        </p:txBody>
      </p:sp>
      <p:sp>
        <p:nvSpPr>
          <p:cNvPr id="16" name="文本框 15"/>
          <p:cNvSpPr txBox="1"/>
          <p:nvPr/>
        </p:nvSpPr>
        <p:spPr>
          <a:xfrm>
            <a:off x="1640205" y="2795270"/>
            <a:ext cx="2503805" cy="2499995"/>
          </a:xfrm>
          <a:prstGeom prst="rect">
            <a:avLst/>
          </a:prstGeom>
          <a:noFill/>
        </p:spPr>
        <p:txBody>
          <a:bodyPr wrap="square" rtlCol="0">
            <a:spAutoFit/>
          </a:bodyPr>
          <a:p>
            <a:pPr indent="0">
              <a:lnSpc>
                <a:spcPct val="110000"/>
              </a:lnSpc>
              <a:buFont typeface="Arial" panose="020B0604020202020204" pitchFamily="34" charset="0"/>
              <a:buNone/>
            </a:pPr>
            <a:r>
              <a:rPr lang="zh-CN" altLang="zh-CN" dirty="0">
                <a:sym typeface="+mn-ea"/>
              </a:rPr>
              <a:t>从结果来看，周末发文与日常发文确实具有显著的差别，对于周末发文会对于阅读量产生正面的影响，相比较之下，周五发文通常是一个不明智的选择。</a:t>
            </a:r>
            <a:endParaRPr lang="zh-CN" altLang="zh-CN" dirty="0">
              <a:sym typeface="+mn-ea"/>
            </a:endParaRPr>
          </a:p>
          <a:p>
            <a:pPr marL="285750" indent="-285750">
              <a:buFont typeface="Arial" panose="020B0604020202020204" pitchFamily="34" charset="0"/>
              <a:buChar char="•"/>
            </a:pPr>
            <a:endParaRPr lang="en-US" altLang="zh-CN" dirty="0">
              <a:cs typeface="+mn-ea"/>
              <a:sym typeface="+mn-lt"/>
            </a:endParaRPr>
          </a:p>
        </p:txBody>
      </p:sp>
      <p:sp>
        <p:nvSpPr>
          <p:cNvPr id="18" name="文本框 17"/>
          <p:cNvSpPr txBox="1"/>
          <p:nvPr/>
        </p:nvSpPr>
        <p:spPr>
          <a:xfrm>
            <a:off x="8673654" y="2779639"/>
            <a:ext cx="2616741" cy="2527935"/>
          </a:xfrm>
          <a:prstGeom prst="rect">
            <a:avLst/>
          </a:prstGeom>
          <a:noFill/>
        </p:spPr>
        <p:txBody>
          <a:bodyPr wrap="square" rtlCol="0">
            <a:spAutoFit/>
          </a:bodyPr>
          <a:p>
            <a:pPr indent="0">
              <a:lnSpc>
                <a:spcPct val="110000"/>
              </a:lnSpc>
              <a:buFont typeface="Arial" panose="020B0604020202020204" pitchFamily="34" charset="0"/>
              <a:buNone/>
            </a:pPr>
            <a:r>
              <a:rPr lang="zh-CN" altLang="zh-CN" dirty="0">
                <a:sym typeface="+mn-ea"/>
              </a:rPr>
              <a:t>与预期结果一致，不同主题对于阅读量有着显著的影响、其中</a:t>
            </a:r>
            <a:r>
              <a:rPr lang="zh-CN" altLang="en-US">
                <a:sym typeface="+mn-ea"/>
              </a:rPr>
              <a:t>粉丝八卦爆料 </a:t>
            </a:r>
            <a:r>
              <a:rPr lang="zh-CN" altLang="zh-CN" dirty="0">
                <a:sym typeface="+mn-ea"/>
              </a:rPr>
              <a:t>、时尚穿搭、明星婚姻、</a:t>
            </a:r>
            <a:r>
              <a:rPr lang="zh-CN" altLang="en-US">
                <a:sym typeface="+mn-ea"/>
              </a:rPr>
              <a:t>演员演艺点评颇受关注，而豪门风云以及不是主流热点话题了。</a:t>
            </a:r>
            <a:endParaRPr lang="zh-CN" altLang="en-US">
              <a:sym typeface="+mn-ea"/>
            </a:endParaRPr>
          </a:p>
        </p:txBody>
      </p:sp>
      <p:sp>
        <p:nvSpPr>
          <p:cNvPr id="19" name="文本框 18"/>
          <p:cNvSpPr txBox="1"/>
          <p:nvPr/>
        </p:nvSpPr>
        <p:spPr>
          <a:xfrm>
            <a:off x="5188996" y="2728839"/>
            <a:ext cx="2616741" cy="3324860"/>
          </a:xfrm>
          <a:prstGeom prst="rect">
            <a:avLst/>
          </a:prstGeom>
          <a:noFill/>
        </p:spPr>
        <p:txBody>
          <a:bodyPr wrap="square" rtlCol="0">
            <a:spAutoFit/>
          </a:bodyPr>
          <a:p>
            <a:pPr indent="0">
              <a:lnSpc>
                <a:spcPct val="110000"/>
              </a:lnSpc>
              <a:buFont typeface="Arial" panose="020B0604020202020204" pitchFamily="34" charset="0"/>
              <a:buNone/>
            </a:pPr>
            <a:r>
              <a:rPr lang="zh-CN" altLang="zh-CN" sz="1800" dirty="0" smtClean="0">
                <a:sym typeface="+mn-ea"/>
              </a:rPr>
              <a:t>对于不同的公众号，阅读量通常具有显著的差别，为了提高阅读量，广告投放商可以考虑将软文推送投放在毒舌电影、关爱八卦成长协会、她刊、</a:t>
            </a:r>
            <a:r>
              <a:rPr lang="zh-CN" altLang="en-US">
                <a:sym typeface="+mn-ea"/>
              </a:rPr>
              <a:t>深八影视圈、新浪娱乐、深夜八卦、严肃八卦这些公众号。</a:t>
            </a:r>
            <a:endParaRPr lang="zh-CN" altLang="en-US">
              <a:sym typeface="+mn-ea"/>
            </a:endParaRPr>
          </a:p>
          <a:p>
            <a:pPr indent="0">
              <a:buFont typeface="Arial" panose="020B0604020202020204" pitchFamily="34" charset="0"/>
              <a:buNone/>
            </a:pPr>
            <a:endParaRPr lang="en-US" altLang="zh-CN" sz="1400" dirty="0">
              <a:cs typeface="+mn-ea"/>
              <a:sym typeface="+mn-lt"/>
            </a:endParaRPr>
          </a:p>
          <a:p>
            <a:pPr marL="285750" indent="-285750">
              <a:buFont typeface="Arial" panose="020B0604020202020204" pitchFamily="34" charset="0"/>
              <a:buChar char="•"/>
            </a:pPr>
            <a:endParaRPr lang="en-US" altLang="zh-CN" dirty="0">
              <a:cs typeface="+mn-ea"/>
              <a:sym typeface="+mn-lt"/>
            </a:endParaRPr>
          </a:p>
        </p:txBody>
      </p:sp>
      <p:sp>
        <p:nvSpPr>
          <p:cNvPr id="9" name="矩形 8"/>
          <p:cNvSpPr/>
          <p:nvPr/>
        </p:nvSpPr>
        <p:spPr>
          <a:xfrm>
            <a:off x="5420041" y="2329788"/>
            <a:ext cx="944880" cy="398780"/>
          </a:xfrm>
          <a:prstGeom prst="rect">
            <a:avLst/>
          </a:prstGeom>
        </p:spPr>
        <p:txBody>
          <a:bodyPr wrap="none">
            <a:spAutoFit/>
          </a:bodyPr>
          <a:p>
            <a:r>
              <a:rPr lang="zh-CN" altLang="en-US" sz="2000" b="1" dirty="0">
                <a:cs typeface="+mn-ea"/>
                <a:sym typeface="+mn-lt"/>
              </a:rPr>
              <a:t>公众号</a:t>
            </a:r>
            <a:endParaRPr lang="zh-CN" altLang="en-US" sz="2000" b="1" dirty="0">
              <a:cs typeface="+mn-ea"/>
              <a:sym typeface="+mn-lt"/>
            </a:endParaRPr>
          </a:p>
        </p:txBody>
      </p:sp>
      <p:sp>
        <p:nvSpPr>
          <p:cNvPr id="10" name="矩形 9"/>
          <p:cNvSpPr/>
          <p:nvPr/>
        </p:nvSpPr>
        <p:spPr>
          <a:xfrm>
            <a:off x="1761806" y="2329788"/>
            <a:ext cx="944880" cy="398780"/>
          </a:xfrm>
          <a:prstGeom prst="rect">
            <a:avLst/>
          </a:prstGeom>
        </p:spPr>
        <p:txBody>
          <a:bodyPr wrap="none">
            <a:spAutoFit/>
          </a:bodyPr>
          <a:p>
            <a:r>
              <a:rPr lang="zh-CN" altLang="en-US" sz="2000" b="1" dirty="0">
                <a:cs typeface="+mn-ea"/>
                <a:sym typeface="+mn-lt"/>
              </a:rPr>
              <a:t>星期数</a:t>
            </a:r>
            <a:endParaRPr lang="zh-CN" altLang="en-US" sz="2000" b="1" dirty="0">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5</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4112651" y="2219447"/>
            <a:ext cx="2722880" cy="706755"/>
          </a:xfrm>
          <a:prstGeom prst="rect">
            <a:avLst/>
          </a:prstGeom>
          <a:noFill/>
          <a:ln w="9525">
            <a:noFill/>
          </a:ln>
        </p:spPr>
        <p:txBody>
          <a:bodyPr wrap="none">
            <a:spAutoFit/>
          </a:bodyPr>
          <a:lstStyle/>
          <a:p>
            <a:pPr lvl="0" algn="ctr"/>
            <a:r>
              <a:rPr lang="zh-CN" altLang="en-US" sz="4000" b="1" dirty="0"/>
              <a:t>改进与总结</a:t>
            </a:r>
            <a:endParaRPr lang="zh-CN" altLang="en-US" sz="4000" b="1" dirty="0"/>
          </a:p>
        </p:txBody>
      </p:sp>
      <p:sp>
        <p:nvSpPr>
          <p:cNvPr id="9" name="文本框 8"/>
          <p:cNvSpPr txBox="1"/>
          <p:nvPr/>
        </p:nvSpPr>
        <p:spPr>
          <a:xfrm>
            <a:off x="5058696" y="3001297"/>
            <a:ext cx="5287297" cy="922020"/>
          </a:xfrm>
          <a:prstGeom prst="rect">
            <a:avLst/>
          </a:prstGeom>
          <a:noFill/>
        </p:spPr>
        <p:txBody>
          <a:bodyPr wrap="square" rtlCol="0">
            <a:spAutoFit/>
          </a:bodyPr>
          <a:lstStyle/>
          <a:p>
            <a:endParaRPr lang="en-US" altLang="zh-CN" dirty="0"/>
          </a:p>
          <a:p>
            <a:endParaRPr lang="en-US" altLang="zh-CN" dirty="0"/>
          </a:p>
          <a:p>
            <a:endParaRPr lang="en-US" altLang="zh-CN" dirty="0"/>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802005" y="200787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dirty="0"/>
              <a:t>以上分析我们可以得出，成功经营公众号的软广业务，需要娱乐公众号紧追微博爆料、家庭、奥运、离婚八卦、演技评论等保证流量的话题，发文长度保持在</a:t>
            </a:r>
            <a:r>
              <a:rPr lang="en-US" altLang="zh-CN" dirty="0"/>
              <a:t>4000-5000</a:t>
            </a:r>
            <a:r>
              <a:rPr lang="zh-CN" altLang="en-US" dirty="0"/>
              <a:t>为最佳。除此之外，原创性也是公众号持续获得关注的重要因素。</a:t>
            </a:r>
            <a:endParaRPr lang="zh-CN" altLang="en-US" dirty="0"/>
          </a:p>
          <a:p>
            <a:pPr marL="0" indent="0">
              <a:lnSpc>
                <a:spcPct val="110000"/>
              </a:lnSpc>
              <a:buNone/>
            </a:pP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285875"/>
            <a:ext cx="10515600" cy="5339080"/>
          </a:xfrm>
        </p:spPr>
        <p:txBody>
          <a:bodyPr>
            <a:normAutofit fontScale="60000" lnSpcReduction="20000"/>
          </a:bodyPr>
          <a:lstStyle/>
          <a:p>
            <a:pPr fontAlgn="ctr">
              <a:lnSpc>
                <a:spcPct val="120000"/>
              </a:lnSpc>
            </a:pPr>
            <a:r>
              <a:rPr lang="zh-CN" altLang="zh-CN" dirty="0"/>
              <a:t>公众号通过在标题中突出关键字吸睛：快节奏的潮流大潮中，人们每天都面临着海量信息轰炸，过度包装反倒适得其反，简单粗暴直切主题的标题是最有效的策略。通过针对标题的词频分析，我们可以帮助公众号找到最能体现文章主旨的关键词，捕捉相关受众。</a:t>
            </a:r>
            <a:endParaRPr lang="zh-CN" altLang="zh-CN" dirty="0"/>
          </a:p>
          <a:p>
            <a:pPr fontAlgn="ctr">
              <a:lnSpc>
                <a:spcPct val="120000"/>
              </a:lnSpc>
            </a:pPr>
            <a:r>
              <a:rPr lang="zh-CN" altLang="zh-CN" dirty="0"/>
              <a:t>不同的公众号之间发文行为差异较大，尤其在发文频繁程度和周末分布上显示出区别。通过分析我们发现，在对的时间发对的文章，能更有效地吸引阅读量：尽管总体来说，一般文章不因在周末收到更多点赞，但对广告软文的点赞量却在周末显示出增长趋势。这也许是因为周末闲暇时，人们更有空闲八卦、读推文，甚至在文末恍然发现“这原是一篇广告”时会心一笑。更重要的，控制不过长不太短、适中长度的推文篇幅，既能详实内容又不会使得读者阅读中途失去兴趣。</a:t>
            </a:r>
            <a:endParaRPr lang="zh-CN" altLang="zh-CN" dirty="0"/>
          </a:p>
          <a:p>
            <a:pPr fontAlgn="ctr">
              <a:lnSpc>
                <a:spcPct val="120000"/>
              </a:lnSpc>
            </a:pPr>
            <a:r>
              <a:rPr lang="zh-CN" altLang="zh-CN" dirty="0"/>
              <a:t>我们抽取了一年数据中公众号最青睐的明星名人，并综合考虑来自当季“新媒体艺人指数排行榜”的热门明星因素，两者既有重合又不尽然相同——意料之外情理之中：风靡一时通告满天飞的艺人自然能带来满满谈资，引众多吃瓜群众竞折腰；同时，也不要忘记打打怀旧牌，张国荣、周星驰——仅仅是名字就足以勾起回忆，同样的故事我能再八卦十遍！！！</a:t>
            </a:r>
            <a:endParaRPr lang="zh-CN" altLang="zh-CN" dirty="0"/>
          </a:p>
          <a:p>
            <a:pPr fontAlgn="ctr">
              <a:lnSpc>
                <a:spcPct val="120000"/>
              </a:lnSpc>
            </a:pPr>
            <a:r>
              <a:rPr lang="zh-CN" altLang="zh-CN" dirty="0"/>
              <a:t>但同时方差分析揭示了，是否包含热门明星并不足以影响点赞量的多少，反而是文章的原创性直接影响了推文受到赞同的程度——各位写手们加油呀。</a:t>
            </a:r>
            <a:endParaRPr lang="zh-CN" altLang="zh-CN" dirty="0"/>
          </a:p>
          <a:p>
            <a:pPr fontAlgn="ctr">
              <a:lnSpc>
                <a:spcPct val="120000"/>
              </a:lnSpc>
            </a:pPr>
            <a:r>
              <a:rPr lang="zh-CN" altLang="zh-CN" dirty="0"/>
              <a:t>推文的主题是否契合读者胃口是引起共鸣的最重要影响因素之一。通过聚类我们将推文内容分成了九类，并分析了明星与主题之间的相关关系，在哪些主题里能够八卦哪些明星——这有助于公众号们打好选材“组合拳”。并且，电影评论和家庭亲子生活鸡汤，是最易引起共鸣的话题！</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研究问题</a:t>
            </a:r>
            <a:endParaRPr lang="zh-CN" altLang="en-US"/>
          </a:p>
        </p:txBody>
      </p:sp>
      <p:sp>
        <p:nvSpPr>
          <p:cNvPr id="3" name="内容占位符 2"/>
          <p:cNvSpPr>
            <a:spLocks noGrp="1"/>
          </p:cNvSpPr>
          <p:nvPr>
            <p:ph idx="1"/>
          </p:nvPr>
        </p:nvSpPr>
        <p:spPr/>
        <p:txBody>
          <a:bodyPr>
            <a:normAutofit/>
          </a:bodyPr>
          <a:lstStyle/>
          <a:p>
            <a:pPr>
              <a:lnSpc>
                <a:spcPct val="110000"/>
              </a:lnSpc>
            </a:pPr>
            <a:endParaRPr lang="en-US" altLang="zh-CN" dirty="0">
              <a:sym typeface="+mn-ea"/>
            </a:endParaRPr>
          </a:p>
          <a:p>
            <a:pPr>
              <a:lnSpc>
                <a:spcPct val="110000"/>
              </a:lnSpc>
            </a:pPr>
            <a:r>
              <a:rPr lang="zh-CN" altLang="en-US" dirty="0">
                <a:sym typeface="+mn-ea"/>
              </a:rPr>
              <a:t>娱乐公众号都在聊些什么？</a:t>
            </a:r>
            <a:endParaRPr lang="en-US" altLang="zh-CN" dirty="0">
              <a:sym typeface="+mn-ea"/>
            </a:endParaRPr>
          </a:p>
          <a:p>
            <a:pPr>
              <a:lnSpc>
                <a:spcPct val="110000"/>
              </a:lnSpc>
            </a:pPr>
            <a:r>
              <a:rPr lang="zh-CN" altLang="en-US" dirty="0">
                <a:sym typeface="+mn-ea"/>
              </a:rPr>
              <a:t>什么样的公众号文章最容易获得人们的关注呢？</a:t>
            </a:r>
            <a:endParaRPr lang="zh-CN" altLang="en-US" dirty="0">
              <a:sym typeface="+mn-ea"/>
            </a:endParaRPr>
          </a:p>
          <a:p>
            <a:pPr>
              <a:lnSpc>
                <a:spcPct val="110000"/>
              </a:lnSpc>
            </a:pPr>
            <a:r>
              <a:rPr lang="zh-CN" altLang="en-US" dirty="0">
                <a:sym typeface="+mn-ea"/>
              </a:rPr>
              <a:t>什么样的广告软文效果最好呢？</a:t>
            </a:r>
            <a:endParaRPr lang="en-US" altLang="zh-CN" dirty="0">
              <a:sym typeface="+mn-ea"/>
            </a:endParaRPr>
          </a:p>
          <a:p>
            <a:pPr>
              <a:lnSpc>
                <a:spcPct val="110000"/>
              </a:lnSpc>
            </a:pPr>
            <a:endParaRPr lang="zh-CN" altLang="en-US" dirty="0">
              <a:sym typeface="+mn-ea"/>
            </a:endParaRPr>
          </a:p>
          <a:p>
            <a:pPr>
              <a:lnSpc>
                <a:spcPct val="110000"/>
              </a:lnSpc>
            </a:pPr>
            <a:r>
              <a:rPr lang="zh-CN" altLang="en-US" dirty="0">
                <a:sym typeface="+mn-ea"/>
              </a:rPr>
              <a:t>本文利用文本挖掘手段，深度挖掘十大娱乐公众号的过去近一年的历史文章，发现最“吸睛”的话题模式，指导公众号打好软广的“组合拳”。</a:t>
            </a:r>
            <a:endParaRPr lang="zh-CN" altLang="en-US" dirty="0">
              <a:sym typeface="+mn-ea"/>
            </a:endParaRPr>
          </a:p>
          <a:p>
            <a:endParaRPr lang="zh-CN" alt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custDataLst>
              <p:tags r:id="rId1"/>
            </p:custDataLst>
          </p:nvPr>
        </p:nvSpPr>
        <p:spPr>
          <a:xfrm>
            <a:off x="8427720" y="-7620"/>
            <a:ext cx="3771900" cy="4800600"/>
          </a:xfrm>
          <a:custGeom>
            <a:avLst/>
            <a:gdLst>
              <a:gd name="connsiteX0" fmla="*/ 1243439 w 3771900"/>
              <a:gd name="connsiteY0" fmla="*/ 0 h 4800600"/>
              <a:gd name="connsiteX1" fmla="*/ 3771900 w 3771900"/>
              <a:gd name="connsiteY1" fmla="*/ 0 h 4800600"/>
              <a:gd name="connsiteX2" fmla="*/ 3771900 w 3771900"/>
              <a:gd name="connsiteY2" fmla="*/ 4513835 h 4800600"/>
              <a:gd name="connsiteX3" fmla="*/ 3599256 w 3771900"/>
              <a:gd name="connsiteY3" fmla="*/ 4597002 h 4800600"/>
              <a:gd name="connsiteX4" fmla="*/ 2590800 w 3771900"/>
              <a:gd name="connsiteY4" fmla="*/ 4800600 h 4800600"/>
              <a:gd name="connsiteX5" fmla="*/ 0 w 3771900"/>
              <a:gd name="connsiteY5" fmla="*/ 2209800 h 4800600"/>
              <a:gd name="connsiteX6" fmla="*/ 1142259 w 3771900"/>
              <a:gd name="connsiteY6" fmla="*/ 61468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900" h="4800600">
                <a:moveTo>
                  <a:pt x="1243439" y="0"/>
                </a:moveTo>
                <a:lnTo>
                  <a:pt x="3771900" y="0"/>
                </a:lnTo>
                <a:lnTo>
                  <a:pt x="3771900" y="4513835"/>
                </a:lnTo>
                <a:lnTo>
                  <a:pt x="3599256" y="4597002"/>
                </a:lnTo>
                <a:cubicBezTo>
                  <a:pt x="3289297" y="4728104"/>
                  <a:pt x="2948515" y="4800600"/>
                  <a:pt x="2590800" y="4800600"/>
                </a:cubicBezTo>
                <a:cubicBezTo>
                  <a:pt x="1159941" y="4800600"/>
                  <a:pt x="0" y="3640659"/>
                  <a:pt x="0" y="2209800"/>
                </a:cubicBezTo>
                <a:cubicBezTo>
                  <a:pt x="0" y="1315513"/>
                  <a:pt x="453102" y="527054"/>
                  <a:pt x="1142259" y="61468"/>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任意多边形 7"/>
          <p:cNvSpPr/>
          <p:nvPr>
            <p:custDataLst>
              <p:tags r:id="rId2"/>
            </p:custDataLst>
          </p:nvPr>
        </p:nvSpPr>
        <p:spPr>
          <a:xfrm>
            <a:off x="0" y="-7620"/>
            <a:ext cx="11811000" cy="6858000"/>
          </a:xfrm>
          <a:custGeom>
            <a:avLst/>
            <a:gdLst>
              <a:gd name="connsiteX0" fmla="*/ 2255173 w 11811000"/>
              <a:gd name="connsiteY0" fmla="*/ 0 h 6858000"/>
              <a:gd name="connsiteX1" fmla="*/ 6888827 w 11811000"/>
              <a:gd name="connsiteY1" fmla="*/ 0 h 6858000"/>
              <a:gd name="connsiteX2" fmla="*/ 7061011 w 11811000"/>
              <a:gd name="connsiteY2" fmla="*/ 58261 h 6858000"/>
              <a:gd name="connsiteX3" fmla="*/ 11811000 w 11811000"/>
              <a:gd name="connsiteY3" fmla="*/ 6858000 h 6858000"/>
              <a:gd name="connsiteX4" fmla="*/ 0 w 11811000"/>
              <a:gd name="connsiteY4" fmla="*/ 6858000 h 6858000"/>
              <a:gd name="connsiteX5" fmla="*/ 0 w 11811000"/>
              <a:gd name="connsiteY5" fmla="*/ 1246358 h 6858000"/>
              <a:gd name="connsiteX6" fmla="*/ 240791 w 11811000"/>
              <a:gd name="connsiteY6" fmla="*/ 1057133 h 6858000"/>
              <a:gd name="connsiteX7" fmla="*/ 2082989 w 11811000"/>
              <a:gd name="connsiteY7" fmla="*/ 582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858000">
                <a:moveTo>
                  <a:pt x="2255173" y="0"/>
                </a:moveTo>
                <a:lnTo>
                  <a:pt x="6888827" y="0"/>
                </a:lnTo>
                <a:lnTo>
                  <a:pt x="7061011" y="58261"/>
                </a:lnTo>
                <a:cubicBezTo>
                  <a:pt x="9832844" y="1073165"/>
                  <a:pt x="11811000" y="3734571"/>
                  <a:pt x="11811000" y="6858000"/>
                </a:cubicBezTo>
                <a:lnTo>
                  <a:pt x="0" y="6858000"/>
                </a:lnTo>
                <a:lnTo>
                  <a:pt x="0" y="1246358"/>
                </a:lnTo>
                <a:lnTo>
                  <a:pt x="240791" y="1057133"/>
                </a:lnTo>
                <a:cubicBezTo>
                  <a:pt x="798225" y="640253"/>
                  <a:pt x="1417749" y="301838"/>
                  <a:pt x="2082989" y="58261"/>
                </a:cubicBez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10"/>
          <p:cNvSpPr/>
          <p:nvPr>
            <p:custDataLst>
              <p:tags r:id="rId3"/>
            </p:custDataLst>
          </p:nvPr>
        </p:nvSpPr>
        <p:spPr>
          <a:xfrm>
            <a:off x="1" y="-15240"/>
            <a:ext cx="1215049" cy="1106488"/>
          </a:xfrm>
          <a:custGeom>
            <a:avLst/>
            <a:gdLst>
              <a:gd name="connsiteX0" fmla="*/ 0 w 1215049"/>
              <a:gd name="connsiteY0" fmla="*/ 0 h 1106488"/>
              <a:gd name="connsiteX1" fmla="*/ 1215049 w 1215049"/>
              <a:gd name="connsiteY1" fmla="*/ 0 h 1106488"/>
              <a:gd name="connsiteX2" fmla="*/ 1202208 w 1215049"/>
              <a:gd name="connsiteY2" fmla="*/ 127295 h 1106488"/>
              <a:gd name="connsiteX3" fmla="*/ 1 w 1215049"/>
              <a:gd name="connsiteY3" fmla="*/ 1106488 h 1106488"/>
              <a:gd name="connsiteX4" fmla="*/ 0 w 1215049"/>
              <a:gd name="connsiteY4" fmla="*/ 1106488 h 110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049" h="1106488">
                <a:moveTo>
                  <a:pt x="0" y="0"/>
                </a:moveTo>
                <a:lnTo>
                  <a:pt x="1215049" y="0"/>
                </a:lnTo>
                <a:lnTo>
                  <a:pt x="1202208" y="127295"/>
                </a:lnTo>
                <a:cubicBezTo>
                  <a:pt x="1087782" y="686119"/>
                  <a:pt x="593015" y="1106488"/>
                  <a:pt x="1" y="1106488"/>
                </a:cubicBezTo>
                <a:lnTo>
                  <a:pt x="0" y="1106488"/>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 name="椭圆 11"/>
          <p:cNvSpPr/>
          <p:nvPr>
            <p:custDataLst>
              <p:tags r:id="rId4"/>
            </p:custDataLst>
          </p:nvPr>
        </p:nvSpPr>
        <p:spPr>
          <a:xfrm>
            <a:off x="434975" y="314325"/>
            <a:ext cx="792163" cy="792163"/>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custDataLst>
              <p:tags r:id="rId1"/>
            </p:custDataLst>
          </p:nvPr>
        </p:nvSpPr>
        <p:spPr>
          <a:xfrm>
            <a:off x="2505008" y="0"/>
            <a:ext cx="9686992" cy="6858000"/>
          </a:xfrm>
          <a:custGeom>
            <a:avLst/>
            <a:gdLst>
              <a:gd name="connsiteX0" fmla="*/ 4360499 w 9686992"/>
              <a:gd name="connsiteY0" fmla="*/ 0 h 6858000"/>
              <a:gd name="connsiteX1" fmla="*/ 9686992 w 9686992"/>
              <a:gd name="connsiteY1" fmla="*/ 0 h 6858000"/>
              <a:gd name="connsiteX2" fmla="*/ 9686992 w 9686992"/>
              <a:gd name="connsiteY2" fmla="*/ 6858000 h 6858000"/>
              <a:gd name="connsiteX3" fmla="*/ 0 w 9686992"/>
              <a:gd name="connsiteY3" fmla="*/ 6858000 h 6858000"/>
              <a:gd name="connsiteX4" fmla="*/ 3233 w 9686992"/>
              <a:gd name="connsiteY4" fmla="*/ 6672103 h 6858000"/>
              <a:gd name="connsiteX5" fmla="*/ 4032032 w 9686992"/>
              <a:gd name="connsiteY5" fmla="*/ 1682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86992" h="6858000">
                <a:moveTo>
                  <a:pt x="4360499" y="0"/>
                </a:moveTo>
                <a:lnTo>
                  <a:pt x="9686992" y="0"/>
                </a:lnTo>
                <a:lnTo>
                  <a:pt x="9686992" y="6858000"/>
                </a:lnTo>
                <a:lnTo>
                  <a:pt x="0" y="6858000"/>
                </a:lnTo>
                <a:lnTo>
                  <a:pt x="3233" y="6672103"/>
                </a:lnTo>
                <a:cubicBezTo>
                  <a:pt x="101171" y="3860998"/>
                  <a:pt x="1704548" y="1432597"/>
                  <a:pt x="4032032" y="168232"/>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任意多边形 10"/>
          <p:cNvSpPr/>
          <p:nvPr>
            <p:custDataLst>
              <p:tags r:id="rId2"/>
            </p:custDataLst>
          </p:nvPr>
        </p:nvSpPr>
        <p:spPr>
          <a:xfrm>
            <a:off x="1" y="0"/>
            <a:ext cx="6426201" cy="5213352"/>
          </a:xfrm>
          <a:custGeom>
            <a:avLst/>
            <a:gdLst>
              <a:gd name="connsiteX0" fmla="*/ 0 w 6426201"/>
              <a:gd name="connsiteY0" fmla="*/ 0 h 5213352"/>
              <a:gd name="connsiteX1" fmla="*/ 6204748 w 6426201"/>
              <a:gd name="connsiteY1" fmla="*/ 0 h 5213352"/>
              <a:gd name="connsiteX2" fmla="*/ 6249808 w 6426201"/>
              <a:gd name="connsiteY2" fmla="*/ 123114 h 5213352"/>
              <a:gd name="connsiteX3" fmla="*/ 6426201 w 6426201"/>
              <a:gd name="connsiteY3" fmla="*/ 1289845 h 5213352"/>
              <a:gd name="connsiteX4" fmla="*/ 2502695 w 6426201"/>
              <a:gd name="connsiteY4" fmla="*/ 5213352 h 5213352"/>
              <a:gd name="connsiteX5" fmla="*/ 6980 w 6426201"/>
              <a:gd name="connsiteY5" fmla="*/ 4317414 h 5213352"/>
              <a:gd name="connsiteX6" fmla="*/ 0 w 6426201"/>
              <a:gd name="connsiteY6" fmla="*/ 4311070 h 521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6201" h="5213352">
                <a:moveTo>
                  <a:pt x="0" y="0"/>
                </a:moveTo>
                <a:lnTo>
                  <a:pt x="6204748" y="0"/>
                </a:lnTo>
                <a:lnTo>
                  <a:pt x="6249808" y="123114"/>
                </a:lnTo>
                <a:cubicBezTo>
                  <a:pt x="6364445" y="491684"/>
                  <a:pt x="6426201" y="883553"/>
                  <a:pt x="6426201" y="1289845"/>
                </a:cubicBezTo>
                <a:cubicBezTo>
                  <a:pt x="6426201" y="3456738"/>
                  <a:pt x="4669587" y="5213352"/>
                  <a:pt x="2502695" y="5213352"/>
                </a:cubicBezTo>
                <a:cubicBezTo>
                  <a:pt x="1554679" y="5213352"/>
                  <a:pt x="685193" y="4877125"/>
                  <a:pt x="6980" y="4317414"/>
                </a:cubicBezTo>
                <a:lnTo>
                  <a:pt x="0" y="431107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6388" name="文本框 3"/>
          <p:cNvSpPr txBox="1"/>
          <p:nvPr>
            <p:custDataLst>
              <p:tags r:id="rId3"/>
            </p:custDataLst>
          </p:nvPr>
        </p:nvSpPr>
        <p:spPr>
          <a:xfrm>
            <a:off x="8923179" y="5213350"/>
            <a:ext cx="1960880" cy="701040"/>
          </a:xfrm>
          <a:prstGeom prst="rect">
            <a:avLst/>
          </a:prstGeom>
          <a:noFill/>
          <a:ln w="9525">
            <a:noFill/>
          </a:ln>
        </p:spPr>
        <p:txBody>
          <a:bodyPr wrap="none">
            <a:spAutoFit/>
          </a:bodyPr>
          <a:lstStyle/>
          <a:p>
            <a:pPr lvl="0" algn="ctr" eaLnBrk="1" hangingPunct="1"/>
            <a:r>
              <a:rPr lang="en-US" altLang="zh-CN" sz="4000" dirty="0">
                <a:solidFill>
                  <a:schemeClr val="bg1"/>
                </a:solidFill>
                <a:latin typeface="Gotham Rounded Medium" panose="02010600030101010101" pitchFamily="50" charset="-122"/>
                <a:ea typeface="等线" panose="02010600030101010101" pitchFamily="2" charset="-122"/>
              </a:rPr>
              <a:t>THANKS!</a:t>
            </a:r>
            <a:endParaRPr lang="zh-CN" altLang="en-US" sz="4000" dirty="0">
              <a:solidFill>
                <a:schemeClr val="bg1"/>
              </a:solidFill>
              <a:latin typeface="Gotham Rounded Medium" panose="02010600030101010101" pitchFamily="50" charset="-122"/>
              <a:ea typeface="等线" panose="02010600030101010101" pitchFamily="2" charset="-122"/>
            </a:endParaRPr>
          </a:p>
        </p:txBody>
      </p:sp>
      <p:cxnSp>
        <p:nvCxnSpPr>
          <p:cNvPr id="6" name="直接连接符 5"/>
          <p:cNvCxnSpPr/>
          <p:nvPr>
            <p:custDataLst>
              <p:tags r:id="rId4"/>
            </p:custDataLst>
          </p:nvPr>
        </p:nvCxnSpPr>
        <p:spPr>
          <a:xfrm>
            <a:off x="9605963" y="5921375"/>
            <a:ext cx="14033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2</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2987703" y="1398905"/>
            <a:ext cx="6543675" cy="706755"/>
          </a:xfrm>
          <a:prstGeom prst="rect">
            <a:avLst/>
          </a:prstGeom>
          <a:noFill/>
          <a:ln w="9525">
            <a:noFill/>
          </a:ln>
        </p:spPr>
        <p:txBody>
          <a:bodyPr wrap="square">
            <a:spAutoFit/>
          </a:bodyPr>
          <a:lstStyle/>
          <a:p>
            <a:pPr lvl="0" algn="ctr"/>
            <a:r>
              <a:rPr lang="zh-CN" altLang="en-US" sz="4000" b="1" dirty="0"/>
              <a:t>数据描述</a:t>
            </a:r>
            <a:endParaRPr lang="zh-CN" altLang="en-US" sz="4000" b="1" dirty="0"/>
          </a:p>
        </p:txBody>
      </p:sp>
      <p:sp>
        <p:nvSpPr>
          <p:cNvPr id="7" name="内容占位符 2"/>
          <p:cNvSpPr txBox="1"/>
          <p:nvPr/>
        </p:nvSpPr>
        <p:spPr>
          <a:xfrm>
            <a:off x="5017154" y="2772947"/>
            <a:ext cx="5455920" cy="28073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华文细黑" panose="02010600040101010101" charset="-122"/>
                <a:ea typeface="华文细黑"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华文细黑" panose="02010600040101010101" charset="-122"/>
                <a:ea typeface="华文细黑"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华文细黑" panose="02010600040101010101" charset="-122"/>
                <a:ea typeface="华文细黑"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华文细黑" panose="02010600040101010101" charset="-122"/>
                <a:ea typeface="华文细黑"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lumMod val="75000"/>
                    <a:lumOff val="25000"/>
                  </a:schemeClr>
                </a:solidFill>
                <a:latin typeface="华文细黑" panose="02010600040101010101" charset="-122"/>
                <a:ea typeface="华文细黑"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t>通过某网站抓取微信公众号推文；</a:t>
            </a:r>
            <a:endParaRPr lang="zh-CN" altLang="en-US" dirty="0"/>
          </a:p>
          <a:p>
            <a:pPr fontAlgn="auto">
              <a:spcAft>
                <a:spcPts val="0"/>
              </a:spcAft>
            </a:pPr>
            <a:r>
              <a:rPr lang="zh-CN" altLang="en-US" dirty="0"/>
              <a:t>时间：</a:t>
            </a:r>
            <a:r>
              <a:rPr lang="en-US" altLang="zh-CN" dirty="0"/>
              <a:t>2016</a:t>
            </a:r>
            <a:r>
              <a:rPr lang="zh-CN" altLang="en-US" dirty="0"/>
              <a:t>年</a:t>
            </a:r>
            <a:r>
              <a:rPr lang="en-US" altLang="zh-CN" dirty="0"/>
              <a:t>3</a:t>
            </a:r>
            <a:r>
              <a:rPr lang="zh-CN" altLang="en-US" dirty="0"/>
              <a:t>月</a:t>
            </a:r>
            <a:r>
              <a:rPr lang="en-US" altLang="zh-CN" dirty="0"/>
              <a:t>31</a:t>
            </a:r>
            <a:r>
              <a:rPr lang="zh-CN" altLang="en-US" dirty="0"/>
              <a:t>日至</a:t>
            </a:r>
            <a:r>
              <a:rPr lang="en-US" altLang="zh-CN" dirty="0"/>
              <a:t>2017</a:t>
            </a:r>
            <a:r>
              <a:rPr lang="zh-CN" altLang="en-US" dirty="0"/>
              <a:t>年</a:t>
            </a:r>
            <a:r>
              <a:rPr lang="en-US" altLang="zh-CN" dirty="0"/>
              <a:t>3</a:t>
            </a:r>
            <a:r>
              <a:rPr lang="zh-CN" altLang="en-US" dirty="0"/>
              <a:t>月</a:t>
            </a:r>
            <a:r>
              <a:rPr lang="en-US" altLang="zh-CN" dirty="0"/>
              <a:t>31</a:t>
            </a:r>
            <a:r>
              <a:rPr lang="zh-CN" altLang="en-US" dirty="0"/>
              <a:t>日；</a:t>
            </a:r>
            <a:endParaRPr lang="zh-CN" altLang="en-US" dirty="0"/>
          </a:p>
          <a:p>
            <a:pPr fontAlgn="auto">
              <a:spcAft>
                <a:spcPts val="0"/>
              </a:spcAft>
            </a:pPr>
            <a:r>
              <a:rPr lang="zh-CN" altLang="en-US" dirty="0"/>
              <a:t>来自</a:t>
            </a:r>
            <a:r>
              <a:rPr lang="en-US" altLang="zh-CN" dirty="0"/>
              <a:t>10</a:t>
            </a:r>
            <a:r>
              <a:rPr lang="zh-CN" altLang="en-US" dirty="0"/>
              <a:t>个热门娱乐公众号；</a:t>
            </a:r>
            <a:endParaRPr lang="zh-CN" altLang="en-US" dirty="0"/>
          </a:p>
          <a:p>
            <a:pPr fontAlgn="auto">
              <a:spcAft>
                <a:spcPts val="0"/>
              </a:spcAft>
            </a:pPr>
            <a:r>
              <a:rPr lang="zh-CN" altLang="en-US" dirty="0"/>
              <a:t>共计</a:t>
            </a:r>
            <a:r>
              <a:rPr lang="en-US" altLang="zh-CN" dirty="0"/>
              <a:t>14201</a:t>
            </a:r>
            <a:r>
              <a:rPr lang="zh-CN" altLang="en-US" dirty="0"/>
              <a:t>条数据；</a:t>
            </a:r>
            <a:endParaRPr lang="zh-CN" altLang="en-US" dirty="0"/>
          </a:p>
          <a:p>
            <a:pPr fontAlgn="auto">
              <a:spcAft>
                <a:spcPts val="0"/>
              </a:spcAft>
            </a:pPr>
            <a:r>
              <a:rPr lang="zh-CN" altLang="en-US" dirty="0"/>
              <a:t>正文不包括图片。</a:t>
            </a:r>
            <a:endParaRPr lang="zh-CN" altLang="en-US" dirty="0"/>
          </a:p>
        </p:txBody>
      </p:sp>
      <p:sp>
        <p:nvSpPr>
          <p:cNvPr id="2" name="矩形 1"/>
          <p:cNvSpPr/>
          <p:nvPr/>
        </p:nvSpPr>
        <p:spPr>
          <a:xfrm>
            <a:off x="-305435" y="3652520"/>
            <a:ext cx="6096000" cy="2862322"/>
          </a:xfrm>
          <a:prstGeom prst="rect">
            <a:avLst/>
          </a:prstGeom>
        </p:spPr>
        <p:txBody>
          <a:bodyPr>
            <a:spAutoFit/>
          </a:bodyPr>
          <a:lstStyle/>
          <a:p>
            <a:r>
              <a:rPr lang="zh-CN" altLang="en-US" strike="sngStrike" dirty="0"/>
              <a:t>挣钱是第一要务，</a:t>
            </a:r>
            <a:r>
              <a:rPr lang="zh-CN" altLang="en-US" dirty="0"/>
              <a:t>搞点广告，是公众号的主要盈利方式。</a:t>
            </a:r>
            <a:endParaRPr lang="en-US" altLang="zh-CN" dirty="0"/>
          </a:p>
          <a:p>
            <a:endParaRPr lang="en-US" altLang="zh-CN" dirty="0"/>
          </a:p>
          <a:p>
            <a:r>
              <a:rPr lang="zh-CN" altLang="en-US" dirty="0"/>
              <a:t>目前公众号（尤其独立公众号）的盈利模式主要有：</a:t>
            </a:r>
            <a:endParaRPr lang="en-US" altLang="zh-CN" dirty="0"/>
          </a:p>
          <a:p>
            <a:r>
              <a:rPr lang="en-US" altLang="zh-CN" dirty="0"/>
              <a:t>1. </a:t>
            </a:r>
            <a:r>
              <a:rPr lang="zh-CN" altLang="en-US" dirty="0"/>
              <a:t>接广告，发布营销软文，根据传播效果（阅读量）收取费用；</a:t>
            </a:r>
            <a:endParaRPr lang="en-US" altLang="zh-CN" dirty="0"/>
          </a:p>
          <a:p>
            <a:r>
              <a:rPr lang="en-US" altLang="zh-CN" dirty="0"/>
              <a:t>2. </a:t>
            </a:r>
            <a:r>
              <a:rPr lang="zh-CN" altLang="en-US" dirty="0"/>
              <a:t>发布商户的打折优惠、活动信息，根据后台数据统计参与活动人数，收取费用。</a:t>
            </a:r>
            <a:endParaRPr lang="en-US" altLang="zh-CN" dirty="0"/>
          </a:p>
          <a:p>
            <a:endParaRPr lang="en-US" altLang="zh-CN" dirty="0"/>
          </a:p>
          <a:p>
            <a:r>
              <a:rPr lang="zh-CN" altLang="en-US" dirty="0"/>
              <a:t>由于数据获取途径有限，我们主要针对第一种软文营销进行分析。</a:t>
            </a:r>
            <a:endParaRPr lang="en-US" altLang="zh-CN" dirty="0"/>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99105" y="447751"/>
          <a:ext cx="11754465" cy="6325470"/>
        </p:xfrm>
        <a:graphic>
          <a:graphicData uri="http://schemas.openxmlformats.org/drawingml/2006/table">
            <a:tbl>
              <a:tblPr firstRow="1" bandRow="1">
                <a:tableStyleId>{C083E6E3-FA7D-4D7B-A595-EF9225AFEA82}</a:tableStyleId>
              </a:tblPr>
              <a:tblGrid>
                <a:gridCol w="1651818"/>
                <a:gridCol w="1519084"/>
                <a:gridCol w="4608871"/>
                <a:gridCol w="1201994"/>
                <a:gridCol w="2772698"/>
              </a:tblGrid>
              <a:tr h="295518">
                <a:tc>
                  <a:txBody>
                    <a:bodyPr/>
                    <a:lstStyle/>
                    <a:p>
                      <a:r>
                        <a:rPr lang="zh-CN" altLang="en-US" sz="1400" dirty="0"/>
                        <a:t>变量名</a:t>
                      </a:r>
                      <a:endParaRPr lang="zh-CN" altLang="en-US" sz="1400" dirty="0"/>
                    </a:p>
                  </a:txBody>
                  <a:tcPr anchor="ctr"/>
                </a:tc>
                <a:tc>
                  <a:txBody>
                    <a:bodyPr/>
                    <a:lstStyle/>
                    <a:p>
                      <a:r>
                        <a:rPr lang="zh-CN" altLang="en-US" sz="1400" dirty="0"/>
                        <a:t>说明</a:t>
                      </a:r>
                      <a:endParaRPr lang="zh-CN" altLang="en-US" sz="1400" dirty="0"/>
                    </a:p>
                  </a:txBody>
                  <a:tcPr anchor="ctr"/>
                </a:tc>
                <a:tc>
                  <a:txBody>
                    <a:bodyPr/>
                    <a:lstStyle/>
                    <a:p>
                      <a:r>
                        <a:rPr lang="zh-CN" altLang="en-US" sz="1400" dirty="0"/>
                        <a:t>来源</a:t>
                      </a:r>
                      <a:endParaRPr lang="zh-CN" altLang="en-US" sz="1400" dirty="0"/>
                    </a:p>
                  </a:txBody>
                  <a:tcPr anchor="ctr"/>
                </a:tc>
                <a:tc>
                  <a:txBody>
                    <a:bodyPr/>
                    <a:lstStyle/>
                    <a:p>
                      <a:r>
                        <a:rPr lang="zh-CN" altLang="en-US" sz="1400" dirty="0"/>
                        <a:t>数据类型</a:t>
                      </a:r>
                      <a:endParaRPr lang="zh-CN" altLang="en-US" sz="1400" dirty="0"/>
                    </a:p>
                  </a:txBody>
                  <a:tcPr anchor="ctr"/>
                </a:tc>
                <a:tc>
                  <a:txBody>
                    <a:bodyPr/>
                    <a:lstStyle/>
                    <a:p>
                      <a:r>
                        <a:rPr lang="zh-CN" altLang="en-US" sz="1400" dirty="0"/>
                        <a:t>取值范围</a:t>
                      </a:r>
                      <a:endParaRPr lang="zh-CN" altLang="en-US" sz="1400" dirty="0"/>
                    </a:p>
                  </a:txBody>
                  <a:tcPr anchor="ctr"/>
                </a:tc>
              </a:tr>
              <a:tr h="350694">
                <a:tc>
                  <a:txBody>
                    <a:bodyPr/>
                    <a:lstStyle/>
                    <a:p>
                      <a:r>
                        <a:rPr lang="en-US" altLang="zh-CN" sz="1400" dirty="0"/>
                        <a:t>Title</a:t>
                      </a:r>
                      <a:endParaRPr lang="zh-CN" altLang="en-US" sz="1400" dirty="0"/>
                    </a:p>
                  </a:txBody>
                  <a:tcPr anchor="ctr"/>
                </a:tc>
                <a:tc>
                  <a:txBody>
                    <a:bodyPr/>
                    <a:lstStyle/>
                    <a:p>
                      <a:r>
                        <a:rPr lang="zh-CN" altLang="en-US" sz="1400" dirty="0"/>
                        <a:t>文章题目</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文本</a:t>
                      </a:r>
                      <a:endParaRPr lang="zh-CN" altLang="en-US" sz="1400" dirty="0"/>
                    </a:p>
                  </a:txBody>
                  <a:tcPr anchor="ctr"/>
                </a:tc>
                <a:tc>
                  <a:txBody>
                    <a:bodyPr/>
                    <a:lstStyle/>
                    <a:p>
                      <a:r>
                        <a:rPr lang="en-US" altLang="zh-CN" sz="1400" dirty="0">
                          <a:effectLst/>
                        </a:rPr>
                        <a:t>"</a:t>
                      </a:r>
                      <a:r>
                        <a:rPr lang="zh-CN" altLang="en-US" sz="1400" dirty="0">
                          <a:effectLst/>
                        </a:rPr>
                        <a:t>连没字幕的生肉都啃，这是什么好剧</a:t>
                      </a:r>
                      <a:r>
                        <a:rPr lang="en-US" altLang="zh-CN" sz="1400" dirty="0">
                          <a:effectLst/>
                        </a:rPr>
                        <a:t>"</a:t>
                      </a:r>
                      <a:endParaRPr lang="zh-CN" altLang="en-US" sz="1400" dirty="0"/>
                    </a:p>
                  </a:txBody>
                  <a:tcPr anchor="ctr"/>
                </a:tc>
              </a:tr>
              <a:tr h="350694">
                <a:tc>
                  <a:txBody>
                    <a:bodyPr/>
                    <a:lstStyle/>
                    <a:p>
                      <a:r>
                        <a:rPr lang="en-US" altLang="zh-CN" sz="1400" dirty="0"/>
                        <a:t>Time </a:t>
                      </a:r>
                      <a:endParaRPr lang="zh-CN" altLang="en-US" sz="1400" dirty="0"/>
                    </a:p>
                  </a:txBody>
                  <a:tcPr anchor="ctr"/>
                </a:tc>
                <a:tc>
                  <a:txBody>
                    <a:bodyPr/>
                    <a:lstStyle/>
                    <a:p>
                      <a:r>
                        <a:rPr lang="zh-CN" altLang="en-US" sz="1400" dirty="0"/>
                        <a:t>发布日期</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日期</a:t>
                      </a:r>
                      <a:endParaRPr lang="zh-CN" altLang="en-US" sz="1400" dirty="0"/>
                    </a:p>
                  </a:txBody>
                  <a:tcPr anchor="ctr"/>
                </a:tc>
                <a:tc>
                  <a:txBody>
                    <a:bodyPr/>
                    <a:lstStyle/>
                    <a:p>
                      <a:r>
                        <a:rPr lang="en-US" altLang="zh-CN" sz="1400" dirty="0"/>
                        <a:t>2016</a:t>
                      </a:r>
                      <a:r>
                        <a:rPr lang="zh-CN" altLang="en-US" sz="1400" dirty="0"/>
                        <a:t>年</a:t>
                      </a:r>
                      <a:r>
                        <a:rPr lang="en-US" altLang="zh-CN" sz="1400" dirty="0"/>
                        <a:t>4</a:t>
                      </a:r>
                      <a:r>
                        <a:rPr lang="zh-CN" altLang="en-US" sz="1400" dirty="0"/>
                        <a:t>月</a:t>
                      </a:r>
                      <a:r>
                        <a:rPr lang="en-US" altLang="zh-CN" sz="1400" dirty="0"/>
                        <a:t>1</a:t>
                      </a:r>
                      <a:r>
                        <a:rPr lang="zh-CN" altLang="en-US" sz="1400" dirty="0"/>
                        <a:t>日至</a:t>
                      </a:r>
                      <a:r>
                        <a:rPr lang="en-US" altLang="zh-CN" sz="1400" dirty="0"/>
                        <a:t>2017</a:t>
                      </a:r>
                      <a:r>
                        <a:rPr lang="zh-CN" altLang="en-US" sz="1400" dirty="0"/>
                        <a:t>年</a:t>
                      </a:r>
                      <a:r>
                        <a:rPr lang="en-US" altLang="zh-CN" sz="1400" dirty="0"/>
                        <a:t>3</a:t>
                      </a:r>
                      <a:r>
                        <a:rPr lang="zh-CN" altLang="en-US" sz="1400" dirty="0"/>
                        <a:t>月</a:t>
                      </a:r>
                      <a:r>
                        <a:rPr lang="en-US" altLang="zh-CN" sz="1400" dirty="0"/>
                        <a:t>31</a:t>
                      </a:r>
                      <a:r>
                        <a:rPr lang="zh-CN" altLang="en-US" sz="1400" dirty="0"/>
                        <a:t>日</a:t>
                      </a:r>
                      <a:endParaRPr lang="zh-CN" altLang="en-US" sz="1400" dirty="0"/>
                    </a:p>
                  </a:txBody>
                  <a:tcPr anchor="ctr"/>
                </a:tc>
              </a:tr>
              <a:tr h="502380">
                <a:tc>
                  <a:txBody>
                    <a:bodyPr/>
                    <a:lstStyle/>
                    <a:p>
                      <a:r>
                        <a:rPr lang="en-US" altLang="zh-CN" sz="1400" dirty="0"/>
                        <a:t>Read</a:t>
                      </a:r>
                      <a:endParaRPr lang="zh-CN" altLang="en-US" sz="1400" dirty="0"/>
                    </a:p>
                  </a:txBody>
                  <a:tcPr anchor="ctr"/>
                </a:tc>
                <a:tc>
                  <a:txBody>
                    <a:bodyPr/>
                    <a:lstStyle/>
                    <a:p>
                      <a:r>
                        <a:rPr lang="zh-CN" altLang="en-US" sz="1400" dirty="0"/>
                        <a:t>阅读量</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因子变量</a:t>
                      </a:r>
                      <a:endParaRPr lang="zh-CN" altLang="en-US" sz="1400" dirty="0"/>
                    </a:p>
                  </a:txBody>
                  <a:tcPr anchor="ctr"/>
                </a:tc>
                <a:tc>
                  <a:txBody>
                    <a:bodyPr/>
                    <a:lstStyle/>
                    <a:p>
                      <a:r>
                        <a:rPr lang="en-US" altLang="zh-CN" sz="1400" dirty="0"/>
                        <a:t>1</a:t>
                      </a:r>
                      <a:r>
                        <a:rPr lang="zh-CN" altLang="en-US" sz="1400" dirty="0"/>
                        <a:t>：</a:t>
                      </a:r>
                      <a:r>
                        <a:rPr lang="en-US" altLang="zh-CN" sz="1400" dirty="0"/>
                        <a:t>1</a:t>
                      </a:r>
                      <a:r>
                        <a:rPr lang="zh-CN" altLang="en-US" sz="1400" dirty="0"/>
                        <a:t>万以下；</a:t>
                      </a:r>
                      <a:r>
                        <a:rPr lang="en-US" altLang="zh-CN" sz="1400" dirty="0"/>
                        <a:t>2</a:t>
                      </a:r>
                      <a:r>
                        <a:rPr lang="zh-CN" altLang="en-US" sz="1400" dirty="0"/>
                        <a:t>：</a:t>
                      </a:r>
                      <a:r>
                        <a:rPr lang="en-US" altLang="zh-CN" sz="1400" dirty="0"/>
                        <a:t>1~5</a:t>
                      </a:r>
                      <a:r>
                        <a:rPr lang="zh-CN" altLang="en-US" sz="1400" dirty="0"/>
                        <a:t>万；</a:t>
                      </a:r>
                      <a:r>
                        <a:rPr lang="en-US" altLang="zh-CN" sz="1400" dirty="0"/>
                        <a:t>3</a:t>
                      </a:r>
                      <a:r>
                        <a:rPr lang="zh-CN" altLang="en-US" sz="1400" dirty="0"/>
                        <a:t>：</a:t>
                      </a:r>
                      <a:r>
                        <a:rPr lang="en-US" altLang="zh-CN" sz="1400" dirty="0"/>
                        <a:t>5~10</a:t>
                      </a:r>
                      <a:r>
                        <a:rPr lang="zh-CN" altLang="en-US" sz="1400" dirty="0"/>
                        <a:t>万；</a:t>
                      </a:r>
                      <a:r>
                        <a:rPr lang="en-US" altLang="zh-CN" sz="1400" dirty="0"/>
                        <a:t>4</a:t>
                      </a:r>
                      <a:r>
                        <a:rPr lang="zh-CN" altLang="en-US" sz="1400" dirty="0"/>
                        <a:t>：</a:t>
                      </a:r>
                      <a:r>
                        <a:rPr lang="en-US" altLang="zh-CN" sz="1400" dirty="0"/>
                        <a:t>10</a:t>
                      </a:r>
                      <a:r>
                        <a:rPr lang="zh-CN" altLang="en-US" sz="1400" dirty="0"/>
                        <a:t>万以上</a:t>
                      </a:r>
                      <a:endParaRPr lang="zh-CN" altLang="en-US" sz="1400" dirty="0"/>
                    </a:p>
                  </a:txBody>
                  <a:tcPr anchor="ctr"/>
                </a:tc>
              </a:tr>
              <a:tr h="350694">
                <a:tc>
                  <a:txBody>
                    <a:bodyPr/>
                    <a:lstStyle/>
                    <a:p>
                      <a:r>
                        <a:rPr lang="en-US" altLang="zh-CN" sz="1400" dirty="0"/>
                        <a:t>Like</a:t>
                      </a:r>
                      <a:endParaRPr lang="zh-CN" altLang="en-US" sz="1400" dirty="0"/>
                    </a:p>
                  </a:txBody>
                  <a:tcPr anchor="ctr"/>
                </a:tc>
                <a:tc>
                  <a:txBody>
                    <a:bodyPr/>
                    <a:lstStyle/>
                    <a:p>
                      <a:r>
                        <a:rPr lang="zh-CN" altLang="en-US" sz="1400" dirty="0"/>
                        <a:t>点赞数</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数字</a:t>
                      </a:r>
                      <a:endParaRPr lang="zh-CN" altLang="en-US" sz="1400" dirty="0"/>
                    </a:p>
                  </a:txBody>
                  <a:tcPr anchor="ctr"/>
                </a:tc>
                <a:tc>
                  <a:txBody>
                    <a:bodyPr/>
                    <a:lstStyle/>
                    <a:p>
                      <a:r>
                        <a:rPr lang="en-US" altLang="zh-CN" sz="1400" dirty="0"/>
                        <a:t>[0,54343]</a:t>
                      </a:r>
                      <a:endParaRPr lang="zh-CN" altLang="en-US" sz="1400" dirty="0"/>
                    </a:p>
                  </a:txBody>
                  <a:tcPr anchor="ctr"/>
                </a:tc>
              </a:tr>
              <a:tr h="350694">
                <a:tc>
                  <a:txBody>
                    <a:bodyPr/>
                    <a:lstStyle/>
                    <a:p>
                      <a:r>
                        <a:rPr lang="en-US" altLang="zh-CN" sz="1400" dirty="0"/>
                        <a:t>Original</a:t>
                      </a:r>
                      <a:endParaRPr lang="zh-CN" altLang="en-US" sz="1400" dirty="0"/>
                    </a:p>
                  </a:txBody>
                  <a:tcPr anchor="ctr"/>
                </a:tc>
                <a:tc>
                  <a:txBody>
                    <a:bodyPr/>
                    <a:lstStyle/>
                    <a:p>
                      <a:r>
                        <a:rPr lang="zh-CN" altLang="en-US" sz="1400" dirty="0"/>
                        <a:t>是否原创文章</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因子变量</a:t>
                      </a:r>
                      <a:endParaRPr lang="zh-CN" altLang="en-US" sz="1400" dirty="0"/>
                    </a:p>
                  </a:txBody>
                  <a:tcPr anchor="ctr"/>
                </a:tc>
                <a:tc>
                  <a:txBody>
                    <a:bodyPr/>
                    <a:lstStyle/>
                    <a:p>
                      <a:r>
                        <a:rPr lang="en-US" altLang="zh-CN" sz="1400" dirty="0"/>
                        <a:t>0</a:t>
                      </a:r>
                      <a:r>
                        <a:rPr lang="zh-CN" altLang="en-US" sz="1400" dirty="0"/>
                        <a:t>：否；</a:t>
                      </a:r>
                      <a:r>
                        <a:rPr lang="en-US" altLang="zh-CN" sz="1400" dirty="0"/>
                        <a:t>1</a:t>
                      </a:r>
                      <a:r>
                        <a:rPr lang="zh-CN" altLang="en-US" sz="1400" dirty="0"/>
                        <a:t>：是</a:t>
                      </a:r>
                      <a:endParaRPr lang="zh-CN" altLang="en-US" sz="1400" dirty="0"/>
                    </a:p>
                  </a:txBody>
                  <a:tcPr anchor="ctr"/>
                </a:tc>
              </a:tr>
              <a:tr h="502380">
                <a:tc>
                  <a:txBody>
                    <a:bodyPr/>
                    <a:lstStyle/>
                    <a:p>
                      <a:r>
                        <a:rPr lang="en-US" altLang="zh-CN" sz="1400" dirty="0"/>
                        <a:t>Account</a:t>
                      </a:r>
                      <a:endParaRPr lang="en-US" altLang="zh-CN" sz="1400" dirty="0"/>
                    </a:p>
                  </a:txBody>
                  <a:tcPr anchor="ctr"/>
                </a:tc>
                <a:tc>
                  <a:txBody>
                    <a:bodyPr/>
                    <a:lstStyle/>
                    <a:p>
                      <a:r>
                        <a:rPr lang="zh-CN" altLang="en-US" sz="1400" dirty="0"/>
                        <a:t>所属公众号</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文本</a:t>
                      </a:r>
                      <a:endParaRPr lang="zh-CN" altLang="en-US" sz="1400" dirty="0"/>
                    </a:p>
                  </a:txBody>
                  <a:tcPr anchor="ctr"/>
                </a:tc>
                <a:tc>
                  <a:txBody>
                    <a:bodyPr/>
                    <a:lstStyle/>
                    <a:p>
                      <a:r>
                        <a:rPr lang="zh-CN" altLang="en-US" sz="1400" dirty="0"/>
                        <a:t>毒舌电影、深夜八卦等</a:t>
                      </a:r>
                      <a:r>
                        <a:rPr lang="en-US" altLang="zh-CN" sz="1400" dirty="0"/>
                        <a:t>10</a:t>
                      </a:r>
                      <a:r>
                        <a:rPr lang="zh-CN" altLang="en-US" sz="1400" dirty="0"/>
                        <a:t>个公众号</a:t>
                      </a:r>
                      <a:endParaRPr lang="zh-CN" altLang="en-US" sz="1400" dirty="0"/>
                    </a:p>
                  </a:txBody>
                  <a:tcPr anchor="ctr"/>
                </a:tc>
              </a:tr>
              <a:tr h="350694">
                <a:tc>
                  <a:txBody>
                    <a:bodyPr/>
                    <a:lstStyle/>
                    <a:p>
                      <a:r>
                        <a:rPr lang="en-US" altLang="zh-CN" sz="1400" dirty="0"/>
                        <a:t>Body</a:t>
                      </a:r>
                      <a:endParaRPr lang="en-US" altLang="zh-CN" sz="1400" dirty="0"/>
                    </a:p>
                  </a:txBody>
                  <a:tcPr anchor="ctr"/>
                </a:tc>
                <a:tc>
                  <a:txBody>
                    <a:bodyPr/>
                    <a:lstStyle/>
                    <a:p>
                      <a:r>
                        <a:rPr lang="zh-CN" altLang="en-US" sz="1400" dirty="0"/>
                        <a:t>文章正文</a:t>
                      </a:r>
                      <a:endParaRPr lang="zh-CN" altLang="en-US" sz="1400" dirty="0"/>
                    </a:p>
                  </a:txBody>
                  <a:tcPr anchor="ctr"/>
                </a:tc>
                <a:tc>
                  <a:txBody>
                    <a:bodyPr/>
                    <a:lstStyle/>
                    <a:p>
                      <a:r>
                        <a:rPr lang="zh-CN" altLang="en-US" sz="1400" dirty="0"/>
                        <a:t>原始数据</a:t>
                      </a:r>
                      <a:endParaRPr lang="zh-CN" altLang="en-US" sz="1400" dirty="0"/>
                    </a:p>
                  </a:txBody>
                  <a:tcPr anchor="ctr"/>
                </a:tc>
                <a:tc>
                  <a:txBody>
                    <a:bodyPr/>
                    <a:lstStyle/>
                    <a:p>
                      <a:r>
                        <a:rPr lang="zh-CN" altLang="en-US" sz="1400" dirty="0"/>
                        <a:t>文本</a:t>
                      </a:r>
                      <a:endParaRPr lang="zh-CN" altLang="en-US" sz="1400" dirty="0"/>
                    </a:p>
                  </a:txBody>
                  <a:tcPr anchor="ctr"/>
                </a:tc>
                <a:tc>
                  <a:txBody>
                    <a:bodyPr/>
                    <a:lstStyle/>
                    <a:p>
                      <a:r>
                        <a:rPr lang="en-US" altLang="zh-CN" sz="1400" dirty="0"/>
                        <a:t>-</a:t>
                      </a:r>
                      <a:endParaRPr lang="zh-CN" altLang="en-US" sz="1400" dirty="0"/>
                    </a:p>
                  </a:txBody>
                  <a:tcPr anchor="ctr"/>
                </a:tc>
              </a:tr>
              <a:tr h="709243">
                <a:tc>
                  <a:txBody>
                    <a:bodyPr/>
                    <a:lstStyle/>
                    <a:p>
                      <a:r>
                        <a:rPr lang="en-US" altLang="zh-CN" sz="1400" dirty="0"/>
                        <a:t>Advertisement</a:t>
                      </a:r>
                      <a:endParaRPr lang="zh-CN" altLang="en-US" sz="1400" dirty="0"/>
                    </a:p>
                  </a:txBody>
                  <a:tcPr anchor="ctr"/>
                </a:tc>
                <a:tc>
                  <a:txBody>
                    <a:bodyPr/>
                    <a:lstStyle/>
                    <a:p>
                      <a:r>
                        <a:rPr lang="zh-CN" altLang="en-US" sz="1400" dirty="0"/>
                        <a:t>是否广告</a:t>
                      </a:r>
                      <a:endParaRPr lang="zh-CN" altLang="en-US" sz="1400" dirty="0"/>
                    </a:p>
                  </a:txBody>
                  <a:tcPr anchor="ctr"/>
                </a:tc>
                <a:tc>
                  <a:txBody>
                    <a:bodyPr/>
                    <a:lstStyle/>
                    <a:p>
                      <a:r>
                        <a:rPr lang="zh-CN" altLang="en-US" sz="1400" dirty="0"/>
                        <a:t>截取文档结尾</a:t>
                      </a:r>
                      <a:r>
                        <a:rPr lang="en-US" altLang="zh-CN" sz="1400" dirty="0"/>
                        <a:t>800</a:t>
                      </a:r>
                      <a:r>
                        <a:rPr lang="zh-CN" altLang="en-US" sz="1400" dirty="0"/>
                        <a:t>字进行词语提取，出现关键字</a:t>
                      </a:r>
                      <a:r>
                        <a:rPr lang="en-US" altLang="zh-CN" sz="1400" dirty="0"/>
                        <a:t>e.g.</a:t>
                      </a:r>
                      <a:r>
                        <a:rPr lang="zh-CN" altLang="en-US" sz="1400" dirty="0"/>
                        <a:t>“购买”，“某宝”“迪奥”</a:t>
                      </a:r>
                      <a:r>
                        <a:rPr lang="en-US" altLang="zh-CN" sz="1400" dirty="0"/>
                        <a:t>,</a:t>
                      </a:r>
                      <a:r>
                        <a:rPr lang="zh-CN" altLang="en-US" sz="1400" dirty="0"/>
                        <a:t>“一汽大众”者，识别为广告。词典来自某狗细胞词库</a:t>
                      </a:r>
                      <a:r>
                        <a:rPr lang="en-US" altLang="zh-CN" sz="1400" dirty="0"/>
                        <a:t>+</a:t>
                      </a:r>
                      <a:r>
                        <a:rPr lang="zh-CN" altLang="en-US" sz="1400" dirty="0"/>
                        <a:t>人工抽样添加。</a:t>
                      </a:r>
                      <a:endParaRPr lang="en-US" altLang="zh-CN" sz="1400" dirty="0"/>
                    </a:p>
                  </a:txBody>
                  <a:tcPr anchor="ctr"/>
                </a:tc>
                <a:tc>
                  <a:txBody>
                    <a:bodyPr/>
                    <a:lstStyle/>
                    <a:p>
                      <a:r>
                        <a:rPr lang="zh-CN" altLang="en-US" sz="1400" dirty="0"/>
                        <a:t>因子变量</a:t>
                      </a:r>
                      <a:endParaRPr lang="zh-CN"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0</a:t>
                      </a:r>
                      <a:r>
                        <a:rPr lang="zh-CN" altLang="en-US" sz="1400" dirty="0"/>
                        <a:t>：否；</a:t>
                      </a:r>
                      <a:r>
                        <a:rPr lang="en-US" altLang="zh-CN" sz="1400" dirty="0"/>
                        <a:t>1</a:t>
                      </a:r>
                      <a:r>
                        <a:rPr lang="zh-CN" altLang="en-US" sz="1400" dirty="0"/>
                        <a:t>：是</a:t>
                      </a:r>
                      <a:endParaRPr lang="zh-CN" altLang="en-US" sz="1400" dirty="0"/>
                    </a:p>
                    <a:p>
                      <a:endParaRPr lang="zh-CN" altLang="en-US" sz="1400" dirty="0"/>
                    </a:p>
                  </a:txBody>
                  <a:tcPr anchor="ctr"/>
                </a:tc>
              </a:tr>
              <a:tr h="502380">
                <a:tc>
                  <a:txBody>
                    <a:bodyPr/>
                    <a:lstStyle/>
                    <a:p>
                      <a:r>
                        <a:rPr lang="en-US" altLang="zh-CN" sz="1400" dirty="0" err="1"/>
                        <a:t>Topstar</a:t>
                      </a:r>
                      <a:endParaRPr lang="zh-CN" altLang="en-US" sz="1400" dirty="0"/>
                    </a:p>
                  </a:txBody>
                  <a:tcPr anchor="ctr"/>
                </a:tc>
                <a:tc>
                  <a:txBody>
                    <a:bodyPr/>
                    <a:lstStyle/>
                    <a:p>
                      <a:r>
                        <a:rPr lang="zh-CN" altLang="en-US" sz="1400" dirty="0"/>
                        <a:t>是否含热门明星</a:t>
                      </a:r>
                      <a:endParaRPr lang="zh-CN" altLang="en-US" sz="1400" dirty="0"/>
                    </a:p>
                  </a:txBody>
                  <a:tcPr anchor="ctr"/>
                </a:tc>
                <a:tc>
                  <a:txBody>
                    <a:bodyPr/>
                    <a:lstStyle/>
                    <a:p>
                      <a:r>
                        <a:rPr lang="zh-CN" altLang="en-US" sz="1400" dirty="0"/>
                        <a:t>对正文进行分词提取，识别到热门明星名字的，判断为“包含热门明星”。热门明星词库来自 艺人新媒体指数排行榜 半年榜。</a:t>
                      </a:r>
                      <a:endParaRPr lang="en-US" altLang="zh-CN" sz="1400" dirty="0"/>
                    </a:p>
                  </a:txBody>
                  <a:tcPr anchor="ctr"/>
                </a:tc>
                <a:tc>
                  <a:txBody>
                    <a:bodyPr/>
                    <a:lstStyle/>
                    <a:p>
                      <a:r>
                        <a:rPr lang="zh-CN" altLang="en-US" sz="1400" dirty="0"/>
                        <a:t>因子变量</a:t>
                      </a:r>
                      <a:endParaRPr lang="zh-CN"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0</a:t>
                      </a:r>
                      <a:r>
                        <a:rPr lang="zh-CN" altLang="en-US" sz="1400" dirty="0"/>
                        <a:t>：否；</a:t>
                      </a:r>
                      <a:r>
                        <a:rPr lang="en-US" altLang="zh-CN" sz="1400" dirty="0"/>
                        <a:t>1</a:t>
                      </a:r>
                      <a:r>
                        <a:rPr lang="zh-CN" altLang="en-US" sz="1400" dirty="0"/>
                        <a:t>：是</a:t>
                      </a:r>
                      <a:endParaRPr lang="zh-CN" altLang="en-US" sz="1400" dirty="0"/>
                    </a:p>
                    <a:p>
                      <a:endParaRPr lang="zh-CN" altLang="en-US" sz="1400" dirty="0"/>
                    </a:p>
                  </a:txBody>
                  <a:tcPr anchor="ctr"/>
                </a:tc>
              </a:tr>
              <a:tr h="502380">
                <a:tc>
                  <a:txBody>
                    <a:bodyPr/>
                    <a:lstStyle/>
                    <a:p>
                      <a:r>
                        <a:rPr lang="en-US" altLang="zh-CN" sz="1400" dirty="0" err="1"/>
                        <a:t>Docstar</a:t>
                      </a:r>
                      <a:endParaRPr lang="zh-CN" altLang="en-US" sz="1400" dirty="0"/>
                    </a:p>
                  </a:txBody>
                  <a:tcPr anchor="ctr"/>
                </a:tc>
                <a:tc>
                  <a:txBody>
                    <a:bodyPr/>
                    <a:lstStyle/>
                    <a:p>
                      <a:r>
                        <a:rPr lang="zh-CN" altLang="en-US" sz="1400" dirty="0"/>
                        <a:t>推文相关明星</a:t>
                      </a:r>
                      <a:endParaRPr lang="zh-CN" altLang="en-US" sz="1400" dirty="0"/>
                    </a:p>
                  </a:txBody>
                  <a:tcPr anchor="ctr"/>
                </a:tc>
                <a:tc>
                  <a:txBody>
                    <a:bodyPr/>
                    <a:lstStyle/>
                    <a:p>
                      <a:r>
                        <a:rPr lang="zh-CN" altLang="en-US" sz="1400" dirty="0"/>
                        <a:t>统计单篇文中出现次数大于</a:t>
                      </a:r>
                      <a:r>
                        <a:rPr lang="en-US" altLang="zh-CN" sz="1400" dirty="0"/>
                        <a:t>3</a:t>
                      </a:r>
                      <a:r>
                        <a:rPr lang="zh-CN" altLang="en-US" sz="1400" dirty="0"/>
                        <a:t>且出现最多次的明星，如无明星出现则记为</a:t>
                      </a:r>
                      <a:r>
                        <a:rPr lang="en-US" altLang="zh-CN" sz="1400" dirty="0"/>
                        <a:t>NA</a:t>
                      </a:r>
                      <a:r>
                        <a:rPr lang="zh-CN" altLang="en-US" sz="1400" dirty="0"/>
                        <a:t>。</a:t>
                      </a:r>
                      <a:endParaRPr lang="zh-CN" altLang="en-US" sz="1400" dirty="0"/>
                    </a:p>
                  </a:txBody>
                  <a:tcPr anchor="ctr"/>
                </a:tc>
                <a:tc>
                  <a:txBody>
                    <a:bodyPr/>
                    <a:lstStyle/>
                    <a:p>
                      <a:r>
                        <a:rPr lang="zh-CN" altLang="en-US" sz="1400" dirty="0"/>
                        <a:t>文本</a:t>
                      </a:r>
                      <a:endParaRPr lang="zh-CN" altLang="en-US" sz="1400" dirty="0"/>
                    </a:p>
                  </a:txBody>
                  <a:tcPr anchor="ctr"/>
                </a:tc>
                <a:tc>
                  <a:txBody>
                    <a:bodyPr/>
                    <a:lstStyle/>
                    <a:p>
                      <a:r>
                        <a:rPr lang="en-US" altLang="zh-CN" sz="1400" dirty="0">
                          <a:effectLst/>
                        </a:rPr>
                        <a:t>"</a:t>
                      </a:r>
                      <a:r>
                        <a:rPr lang="zh-CN" altLang="en-US" sz="1400" dirty="0">
                          <a:effectLst/>
                        </a:rPr>
                        <a:t>周冬雨</a:t>
                      </a:r>
                      <a:r>
                        <a:rPr lang="en-US" altLang="zh-CN" sz="1400" dirty="0">
                          <a:effectLst/>
                        </a:rPr>
                        <a:t>" "</a:t>
                      </a:r>
                      <a:r>
                        <a:rPr lang="zh-CN" altLang="en-US" sz="1400" dirty="0">
                          <a:effectLst/>
                        </a:rPr>
                        <a:t>乌玛</a:t>
                      </a:r>
                      <a:r>
                        <a:rPr lang="en-US" altLang="zh-CN" sz="1400" dirty="0">
                          <a:effectLst/>
                        </a:rPr>
                        <a:t>·</a:t>
                      </a:r>
                      <a:r>
                        <a:rPr lang="zh-CN" altLang="en-US" sz="1400" dirty="0">
                          <a:effectLst/>
                        </a:rPr>
                        <a:t>瑟曼</a:t>
                      </a:r>
                      <a:r>
                        <a:rPr lang="en-US" altLang="zh-CN" sz="1400" dirty="0">
                          <a:effectLst/>
                        </a:rPr>
                        <a:t>" "</a:t>
                      </a:r>
                      <a:r>
                        <a:rPr lang="zh-CN" altLang="en-US" sz="1400" dirty="0">
                          <a:effectLst/>
                        </a:rPr>
                        <a:t>段奕宏</a:t>
                      </a:r>
                      <a:r>
                        <a:rPr lang="en-US" altLang="zh-CN" sz="1400" dirty="0">
                          <a:effectLst/>
                        </a:rPr>
                        <a:t>" </a:t>
                      </a:r>
                      <a:endParaRPr lang="zh-CN" altLang="en-US" sz="1400" dirty="0"/>
                    </a:p>
                  </a:txBody>
                  <a:tcPr anchor="ctr"/>
                </a:tc>
              </a:tr>
              <a:tr h="350694">
                <a:tc>
                  <a:txBody>
                    <a:bodyPr/>
                    <a:lstStyle/>
                    <a:p>
                      <a:r>
                        <a:rPr lang="en-US" altLang="zh-CN" sz="1400" dirty="0"/>
                        <a:t>Weekday</a:t>
                      </a:r>
                      <a:endParaRPr lang="zh-CN" altLang="en-US" sz="1400" dirty="0"/>
                    </a:p>
                  </a:txBody>
                  <a:tcPr anchor="ctr"/>
                </a:tc>
                <a:tc>
                  <a:txBody>
                    <a:bodyPr/>
                    <a:lstStyle/>
                    <a:p>
                      <a:r>
                        <a:rPr lang="zh-CN" altLang="en-US" sz="1400" dirty="0"/>
                        <a:t>星期几</a:t>
                      </a:r>
                      <a:endParaRPr lang="zh-CN" altLang="en-US" sz="1400" dirty="0"/>
                    </a:p>
                  </a:txBody>
                  <a:tcPr anchor="ctr"/>
                </a:tc>
                <a:tc>
                  <a:txBody>
                    <a:bodyPr/>
                    <a:lstStyle/>
                    <a:p>
                      <a:r>
                        <a:rPr lang="zh-CN" altLang="en-US" sz="1400" dirty="0"/>
                        <a:t>根据发布日期计算</a:t>
                      </a:r>
                      <a:endParaRPr lang="zh-CN" altLang="en-US" sz="1400" dirty="0"/>
                    </a:p>
                  </a:txBody>
                  <a:tcPr anchor="ctr"/>
                </a:tc>
                <a:tc>
                  <a:txBody>
                    <a:bodyPr/>
                    <a:lstStyle/>
                    <a:p>
                      <a:r>
                        <a:rPr lang="zh-CN" altLang="en-US" sz="1400" dirty="0"/>
                        <a:t>因子变量</a:t>
                      </a:r>
                      <a:endParaRPr lang="zh-CN" altLang="en-US" sz="1400" dirty="0"/>
                    </a:p>
                  </a:txBody>
                  <a:tcPr anchor="ctr"/>
                </a:tc>
                <a:tc>
                  <a:txBody>
                    <a:bodyPr/>
                    <a:lstStyle/>
                    <a:p>
                      <a:r>
                        <a:rPr lang="en-US" altLang="zh-CN" sz="1400" dirty="0">
                          <a:effectLst/>
                        </a:rPr>
                        <a:t>“</a:t>
                      </a:r>
                      <a:r>
                        <a:rPr lang="zh-CN" altLang="en-US" sz="1400" dirty="0">
                          <a:effectLst/>
                        </a:rPr>
                        <a:t>星期一</a:t>
                      </a:r>
                      <a:r>
                        <a:rPr lang="en-US" altLang="zh-CN" sz="1400" dirty="0">
                          <a:effectLst/>
                        </a:rPr>
                        <a:t>” “</a:t>
                      </a:r>
                      <a:r>
                        <a:rPr lang="zh-CN" altLang="en-US" sz="1400" dirty="0">
                          <a:effectLst/>
                        </a:rPr>
                        <a:t>星期二</a:t>
                      </a:r>
                      <a:r>
                        <a:rPr lang="en-US" altLang="zh-CN" sz="1400" dirty="0">
                          <a:effectLst/>
                        </a:rPr>
                        <a:t>”…</a:t>
                      </a:r>
                      <a:endParaRPr lang="zh-CN" altLang="en-US" sz="1400" dirty="0"/>
                    </a:p>
                  </a:txBody>
                  <a:tcPr anchor="ctr"/>
                </a:tc>
              </a:tr>
              <a:tr h="709243">
                <a:tc>
                  <a:txBody>
                    <a:bodyPr/>
                    <a:lstStyle/>
                    <a:p>
                      <a:r>
                        <a:rPr lang="en-US" altLang="zh-CN" sz="1400" dirty="0"/>
                        <a:t>Hot</a:t>
                      </a:r>
                      <a:endParaRPr lang="zh-CN" altLang="en-US" sz="1400" dirty="0"/>
                    </a:p>
                  </a:txBody>
                  <a:tcPr anchor="ctr"/>
                </a:tc>
                <a:tc>
                  <a:txBody>
                    <a:bodyPr/>
                    <a:lstStyle/>
                    <a:p>
                      <a:r>
                        <a:rPr lang="zh-CN" altLang="en-US" sz="1400" dirty="0"/>
                        <a:t>阅读热度</a:t>
                      </a:r>
                      <a:endParaRPr lang="zh-CN" altLang="en-US" sz="1400" dirty="0"/>
                    </a:p>
                  </a:txBody>
                  <a:tcPr anchor="ctr"/>
                </a:tc>
                <a:tc>
                  <a:txBody>
                    <a:bodyPr/>
                    <a:lstStyle/>
                    <a:p>
                      <a:r>
                        <a:rPr lang="zh-CN" altLang="en-US" sz="1400" dirty="0"/>
                        <a:t>根据阅读量（因子变量）区间中位数估算阅读总量</a:t>
                      </a:r>
                      <a:endParaRPr lang="zh-CN" altLang="en-US" sz="1400" dirty="0"/>
                    </a:p>
                  </a:txBody>
                  <a:tcPr anchor="ctr"/>
                </a:tc>
                <a:tc>
                  <a:txBody>
                    <a:bodyPr/>
                    <a:lstStyle/>
                    <a:p>
                      <a:r>
                        <a:rPr lang="zh-CN" altLang="en-US" sz="1400" dirty="0"/>
                        <a:t>数字</a:t>
                      </a:r>
                      <a:endParaRPr lang="zh-CN" alt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1</a:t>
                      </a:r>
                      <a:r>
                        <a:rPr lang="zh-CN" altLang="en-US" sz="1400" dirty="0"/>
                        <a:t>万以下估算为</a:t>
                      </a:r>
                      <a:r>
                        <a:rPr lang="en-US" altLang="zh-CN" sz="1400" dirty="0"/>
                        <a:t>0.5,1~5</a:t>
                      </a:r>
                      <a:r>
                        <a:rPr lang="zh-CN" altLang="en-US" sz="1400" dirty="0"/>
                        <a:t>万估算为</a:t>
                      </a:r>
                      <a:r>
                        <a:rPr lang="en-US" altLang="zh-CN" sz="1400" dirty="0"/>
                        <a:t>3… …,10</a:t>
                      </a:r>
                      <a:r>
                        <a:rPr lang="zh-CN" altLang="en-US" sz="1400" dirty="0"/>
                        <a:t>万以上估算为</a:t>
                      </a:r>
                      <a:r>
                        <a:rPr lang="en-US" altLang="zh-CN" sz="1400" dirty="0"/>
                        <a:t>12.5</a:t>
                      </a:r>
                      <a:endParaRPr lang="zh-CN" altLang="en-US" sz="1400" dirty="0"/>
                    </a:p>
                    <a:p>
                      <a:endParaRPr lang="zh-CN" altLang="en-US" sz="1400" dirty="0"/>
                    </a:p>
                  </a:txBody>
                  <a:tcPr anchor="ctr"/>
                </a:tc>
              </a:tr>
            </a:tbl>
          </a:graphicData>
        </a:graphic>
      </p:graphicFrame>
      <p:sp>
        <p:nvSpPr>
          <p:cNvPr id="5" name="标题 1"/>
          <p:cNvSpPr>
            <a:spLocks noGrp="1"/>
          </p:cNvSpPr>
          <p:nvPr>
            <p:ph type="title"/>
          </p:nvPr>
        </p:nvSpPr>
        <p:spPr>
          <a:xfrm>
            <a:off x="362074" y="-398206"/>
            <a:ext cx="10515600" cy="1325563"/>
          </a:xfrm>
        </p:spPr>
        <p:txBody>
          <a:bodyPr>
            <a:normAutofit/>
          </a:bodyPr>
          <a:lstStyle/>
          <a:p>
            <a:r>
              <a:rPr lang="zh-CN" altLang="en-US" sz="3600" dirty="0"/>
              <a:t>变量描述与新变量提取</a:t>
            </a:r>
            <a:endParaRPr lang="zh-CN" alt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616075" y="2057400"/>
            <a:ext cx="2452688" cy="2454275"/>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椭圆 4"/>
          <p:cNvSpPr/>
          <p:nvPr>
            <p:custDataLst>
              <p:tags r:id="rId2"/>
            </p:custDataLst>
          </p:nvPr>
        </p:nvSpPr>
        <p:spPr>
          <a:xfrm>
            <a:off x="3276600" y="3717925"/>
            <a:ext cx="792163" cy="79375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MH_Others_1"/>
          <p:cNvSpPr txBox="1"/>
          <p:nvPr>
            <p:custDataLst>
              <p:tags r:id="rId3"/>
            </p:custDataLst>
          </p:nvPr>
        </p:nvSpPr>
        <p:spPr>
          <a:xfrm>
            <a:off x="865188" y="2860675"/>
            <a:ext cx="3954463" cy="847725"/>
          </a:xfrm>
          <a:prstGeom prst="rect">
            <a:avLst/>
          </a:prstGeom>
          <a:noFill/>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mn-ea"/>
                <a:cs typeface="Arial" panose="020B0604020202020204" pitchFamily="34" charset="0"/>
              </a:rPr>
              <a:t>PART 3</a:t>
            </a:r>
            <a:endParaRPr kumimoji="0" lang="zh-CN" altLang="en-US" sz="4400" b="0" i="0" u="none" strike="noStrike" kern="1200" cap="none" spc="0" normalizeH="0" baseline="0" noProof="1">
              <a:ln>
                <a:noFill/>
              </a:ln>
              <a:solidFill>
                <a:schemeClr val="bg1"/>
              </a:solidFill>
              <a:effectLst>
                <a:outerShdw blurRad="38100" dist="38100" dir="2700000" algn="tl">
                  <a:srgbClr val="000000">
                    <a:alpha val="43137"/>
                  </a:srgbClr>
                </a:outerShdw>
              </a:effectLst>
              <a:uLnTx/>
              <a:uFillTx/>
              <a:latin typeface="+mj-lt"/>
              <a:ea typeface="等线" panose="02010600030101010101" pitchFamily="2" charset="-122"/>
              <a:cs typeface="Arial" panose="020B0604020202020204" pitchFamily="34" charset="0"/>
            </a:endParaRPr>
          </a:p>
        </p:txBody>
      </p:sp>
      <p:sp>
        <p:nvSpPr>
          <p:cNvPr id="4102" name="矩形 1"/>
          <p:cNvSpPr/>
          <p:nvPr>
            <p:custDataLst>
              <p:tags r:id="rId4"/>
            </p:custDataLst>
          </p:nvPr>
        </p:nvSpPr>
        <p:spPr>
          <a:xfrm>
            <a:off x="3520440" y="1833245"/>
            <a:ext cx="6543675" cy="706755"/>
          </a:xfrm>
          <a:prstGeom prst="rect">
            <a:avLst/>
          </a:prstGeom>
          <a:noFill/>
          <a:ln w="9525">
            <a:noFill/>
          </a:ln>
        </p:spPr>
        <p:txBody>
          <a:bodyPr wrap="square">
            <a:spAutoFit/>
          </a:bodyPr>
          <a:lstStyle/>
          <a:p>
            <a:pPr lvl="0" algn="ctr"/>
            <a:r>
              <a:rPr lang="zh-CN" altLang="en-US" sz="4000" b="1" dirty="0"/>
              <a:t>发文行为分析</a:t>
            </a:r>
            <a:endParaRPr lang="zh-CN" altLang="en-US" sz="4000" b="1" dirty="0"/>
          </a:p>
        </p:txBody>
      </p:sp>
      <p:sp>
        <p:nvSpPr>
          <p:cNvPr id="7" name="内容占位符 2"/>
          <p:cNvSpPr txBox="1"/>
          <p:nvPr/>
        </p:nvSpPr>
        <p:spPr>
          <a:xfrm>
            <a:off x="5104619" y="2955827"/>
            <a:ext cx="5455920" cy="28073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华文细黑" panose="02010600040101010101" charset="-122"/>
                <a:ea typeface="华文细黑"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华文细黑" panose="02010600040101010101" charset="-122"/>
                <a:ea typeface="华文细黑"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华文细黑" panose="02010600040101010101" charset="-122"/>
                <a:ea typeface="华文细黑"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华文细黑" panose="02010600040101010101" charset="-122"/>
                <a:ea typeface="华文细黑"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lumMod val="75000"/>
                    <a:lumOff val="25000"/>
                  </a:schemeClr>
                </a:solidFill>
                <a:latin typeface="华文细黑" panose="02010600040101010101" charset="-122"/>
                <a:ea typeface="华文细黑"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zh-CN" altLang="en-US" dirty="0"/>
              <a:t>本节将针对以下几点进行分析：</a:t>
            </a:r>
            <a:endParaRPr lang="en-US" altLang="zh-CN" dirty="0"/>
          </a:p>
          <a:p>
            <a:pPr fontAlgn="auto">
              <a:spcAft>
                <a:spcPts val="0"/>
              </a:spcAft>
            </a:pPr>
            <a:r>
              <a:rPr lang="zh-CN" altLang="en-US" dirty="0"/>
              <a:t>娱乐公众号的标题特点</a:t>
            </a:r>
            <a:endParaRPr lang="en-US" altLang="zh-CN" dirty="0"/>
          </a:p>
          <a:p>
            <a:pPr fontAlgn="auto">
              <a:spcAft>
                <a:spcPts val="0"/>
              </a:spcAft>
            </a:pPr>
            <a:r>
              <a:rPr lang="zh-CN" altLang="en-US" dirty="0"/>
              <a:t>发文频率、周期</a:t>
            </a:r>
            <a:endParaRPr lang="en-US" altLang="zh-CN" dirty="0"/>
          </a:p>
          <a:p>
            <a:pPr fontAlgn="auto">
              <a:spcAft>
                <a:spcPts val="0"/>
              </a:spcAft>
            </a:pPr>
            <a:r>
              <a:rPr lang="zh-CN" altLang="en-US" dirty="0"/>
              <a:t>题材选取</a:t>
            </a:r>
            <a:endParaRPr lang="zh-CN" altLang="en-US" dirty="0"/>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内容占位符 7" descr="图片包含 文字, 地图&#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l="6501" r="3" b="3"/>
          <a:stretch>
            <a:fillRect/>
          </a:stretch>
        </p:blipFill>
        <p:spPr>
          <a:xfrm>
            <a:off x="5443797" y="870670"/>
            <a:ext cx="6186738" cy="4989441"/>
          </a:xfrm>
          <a:prstGeom prst="rect">
            <a:avLst/>
          </a:prstGeom>
          <a:effectLst/>
        </p:spPr>
      </p:pic>
      <p:sp>
        <p:nvSpPr>
          <p:cNvPr id="2" name="标题 1"/>
          <p:cNvSpPr>
            <a:spLocks noGrp="1"/>
          </p:cNvSpPr>
          <p:nvPr>
            <p:ph type="title"/>
          </p:nvPr>
        </p:nvSpPr>
        <p:spPr>
          <a:xfrm>
            <a:off x="561465" y="0"/>
            <a:ext cx="3667039" cy="1676603"/>
          </a:xfrm>
        </p:spPr>
        <p:txBody>
          <a:bodyPr>
            <a:normAutofit/>
          </a:bodyPr>
          <a:lstStyle/>
          <a:p>
            <a:r>
              <a:rPr lang="zh-CN" altLang="en-US" dirty="0"/>
              <a:t>推文标题解析</a:t>
            </a:r>
            <a:endParaRPr lang="zh-CN" altLang="en-US" dirty="0"/>
          </a:p>
        </p:txBody>
      </p:sp>
      <p:sp>
        <p:nvSpPr>
          <p:cNvPr id="3" name="内容占位符 2"/>
          <p:cNvSpPr>
            <a:spLocks noGrp="1"/>
          </p:cNvSpPr>
          <p:nvPr>
            <p:ph idx="1"/>
          </p:nvPr>
        </p:nvSpPr>
        <p:spPr>
          <a:xfrm>
            <a:off x="474002" y="1349071"/>
            <a:ext cx="4694346" cy="5656028"/>
          </a:xfrm>
        </p:spPr>
        <p:txBody>
          <a:bodyPr>
            <a:normAutofit/>
          </a:bodyPr>
          <a:lstStyle/>
          <a:p>
            <a:pPr marL="0" indent="0">
              <a:buNone/>
            </a:pPr>
            <a:r>
              <a:rPr lang="zh-CN" altLang="en-US" sz="1600" dirty="0"/>
              <a:t>        题目是推文面向读者的第一面貌，能勾起读者兴趣的标题才是好标题：</a:t>
            </a:r>
            <a:endParaRPr lang="en-US" altLang="zh-CN" sz="1600" dirty="0"/>
          </a:p>
          <a:p>
            <a:r>
              <a:rPr lang="zh-CN" altLang="en-US" sz="1600" dirty="0"/>
              <a:t>“</a:t>
            </a:r>
            <a:r>
              <a:rPr lang="en-US" altLang="zh-CN" sz="1600" dirty="0"/>
              <a:t>8</a:t>
            </a:r>
            <a:r>
              <a:rPr lang="zh-CN" altLang="en-US" sz="1600" dirty="0"/>
              <a:t>支口红界的终极断货王”</a:t>
            </a:r>
            <a:r>
              <a:rPr lang="en-US" altLang="zh-CN" sz="1600" dirty="0"/>
              <a:t>——</a:t>
            </a:r>
            <a:r>
              <a:rPr lang="zh-CN" altLang="en-US" sz="1600" dirty="0"/>
              <a:t>买买买</a:t>
            </a:r>
            <a:endParaRPr lang="en-US" altLang="zh-CN" sz="1600" dirty="0"/>
          </a:p>
          <a:p>
            <a:r>
              <a:rPr lang="zh-CN" altLang="en-US" sz="1600" dirty="0"/>
              <a:t>“让人瑟瑟发抖的史诗级戏精”</a:t>
            </a:r>
            <a:r>
              <a:rPr lang="en-US" altLang="zh-CN" sz="1600" dirty="0"/>
              <a:t>——</a:t>
            </a:r>
            <a:r>
              <a:rPr lang="zh-CN" altLang="en-US" sz="1600" dirty="0"/>
              <a:t>前排吃瓜看戏</a:t>
            </a:r>
            <a:endParaRPr lang="en-US" altLang="zh-CN" sz="1600" dirty="0"/>
          </a:p>
          <a:p>
            <a:r>
              <a:rPr lang="zh-CN" altLang="en-US" sz="1600" dirty="0"/>
              <a:t>“今生我们都拍不出的高分剧”</a:t>
            </a:r>
            <a:r>
              <a:rPr lang="en-US" altLang="zh-CN" sz="1600" dirty="0"/>
              <a:t>——</a:t>
            </a:r>
            <a:r>
              <a:rPr lang="zh-CN" altLang="en-US" sz="1600" dirty="0"/>
              <a:t>追剧模式</a:t>
            </a:r>
            <a:r>
              <a:rPr lang="en-US" altLang="zh-CN" sz="1600" dirty="0"/>
              <a:t>on</a:t>
            </a:r>
            <a:endParaRPr lang="en-US" altLang="zh-CN" sz="1600" dirty="0"/>
          </a:p>
          <a:p>
            <a:pPr marL="0" indent="0">
              <a:buNone/>
            </a:pPr>
            <a:r>
              <a:rPr lang="en-US" altLang="zh-CN" sz="1600" dirty="0"/>
              <a:t>        </a:t>
            </a:r>
            <a:r>
              <a:rPr lang="zh-CN" altLang="en-US" sz="1600" dirty="0"/>
              <a:t>那么公众号写手们，都喜欢用什么措辞来做标题，吸引读者的注意呢？</a:t>
            </a:r>
            <a:endParaRPr lang="en-US" altLang="zh-CN" sz="1600" dirty="0"/>
          </a:p>
          <a:p>
            <a:endParaRPr lang="en-US" altLang="zh-CN" sz="1600" dirty="0"/>
          </a:p>
          <a:p>
            <a:pPr marL="285750">
              <a:spcAft>
                <a:spcPts val="600"/>
              </a:spcAft>
            </a:pPr>
            <a:r>
              <a:rPr lang="zh-CN" altLang="en-US" sz="1600" dirty="0"/>
              <a:t>对标题进行分词，基于</a:t>
            </a:r>
            <a:r>
              <a:rPr lang="en-US" altLang="zh-CN" sz="1600" dirty="0" err="1"/>
              <a:t>Tf-idf</a:t>
            </a:r>
            <a:r>
              <a:rPr lang="zh-CN" altLang="en-US" sz="1600" dirty="0"/>
              <a:t>模型提取关键词，并依据所得分值进行词云绘制。</a:t>
            </a:r>
            <a:endParaRPr lang="en-US" altLang="zh-CN" sz="1600" dirty="0"/>
          </a:p>
          <a:p>
            <a:pPr marL="285750">
              <a:spcAft>
                <a:spcPts val="600"/>
              </a:spcAft>
            </a:pPr>
            <a:r>
              <a:rPr lang="zh-CN" altLang="en-US" sz="1600" dirty="0"/>
              <a:t>果然诸如“八卦”、“图说”、“爆料”、“爱”、“脸”等词是推文标题的常见字，简单粗暴，一语道破文章主旨，直接用劲爆的内容吸引眼球。“女星”比“男性”和“明星”都大了一号字体。带货女王“杨幂”简直吸睛保障，妥妥碾压其它一众明星，所谓人红是非多。</a:t>
            </a:r>
            <a:endParaRPr lang="en-US" altLang="zh-CN" sz="1600" dirty="0"/>
          </a:p>
          <a:p>
            <a:endParaRPr lang="zh-CN" alt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42"/>
          <p:cNvSpPr>
            <a:spLocks noGrp="1" noRot="1" noChangeAspect="1" noMove="1" noResize="1" noEditPoints="1" noAdjustHandles="1" noChangeArrowheads="1" noChangeShapeType="1" noTextEdit="1"/>
          </p:cNvSpPr>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屏幕剪辑"/>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tretch>
            <a:fillRect/>
          </a:stretch>
        </p:blipFill>
        <p:spPr>
          <a:xfrm>
            <a:off x="5869893" y="1985238"/>
            <a:ext cx="4378957" cy="4772707"/>
          </a:xfrm>
          <a:prstGeom prst="rect">
            <a:avLst/>
          </a:prstGeom>
        </p:spPr>
      </p:pic>
      <p:pic>
        <p:nvPicPr>
          <p:cNvPr id="38" name="内容占位符 7" descr="图片包含 文字, 地图&#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6501" r="3" b="3"/>
          <a:stretch>
            <a:fillRect/>
          </a:stretch>
        </p:blipFill>
        <p:spPr>
          <a:xfrm>
            <a:off x="9020540" y="418228"/>
            <a:ext cx="2834577" cy="2286000"/>
          </a:xfrm>
          <a:prstGeom prst="rect">
            <a:avLst/>
          </a:prstGeom>
        </p:spPr>
      </p:pic>
      <p:sp>
        <p:nvSpPr>
          <p:cNvPr id="2" name="标题 1"/>
          <p:cNvSpPr>
            <a:spLocks noGrp="1"/>
          </p:cNvSpPr>
          <p:nvPr>
            <p:ph type="title"/>
          </p:nvPr>
        </p:nvSpPr>
        <p:spPr>
          <a:xfrm>
            <a:off x="821516" y="640263"/>
            <a:ext cx="6204984" cy="1344975"/>
          </a:xfrm>
        </p:spPr>
        <p:txBody>
          <a:bodyPr>
            <a:normAutofit/>
          </a:bodyPr>
          <a:lstStyle/>
          <a:p>
            <a:r>
              <a:rPr lang="zh-CN" altLang="en-US" dirty="0"/>
              <a:t>软文标题解析</a:t>
            </a:r>
            <a:endParaRPr lang="zh-CN" altLang="en-US" dirty="0"/>
          </a:p>
        </p:txBody>
      </p:sp>
      <p:sp>
        <p:nvSpPr>
          <p:cNvPr id="3" name="内容占位符 2"/>
          <p:cNvSpPr>
            <a:spLocks noGrp="1"/>
          </p:cNvSpPr>
          <p:nvPr>
            <p:ph idx="1"/>
          </p:nvPr>
        </p:nvSpPr>
        <p:spPr>
          <a:xfrm>
            <a:off x="821515" y="2121762"/>
            <a:ext cx="6204984" cy="3626917"/>
          </a:xfrm>
        </p:spPr>
        <p:txBody>
          <a:bodyPr>
            <a:normAutofit/>
          </a:bodyPr>
          <a:lstStyle/>
          <a:p>
            <a:r>
              <a:rPr lang="zh-CN" altLang="en-US" sz="2400"/>
              <a:t>我们还抽取出所有的广告软文，用同样的方法处理标题并进行可视化</a:t>
            </a:r>
            <a:endParaRPr lang="en-US" altLang="zh-CN" sz="2400"/>
          </a:p>
          <a:p>
            <a:endParaRPr lang="en-US" altLang="zh-CN" sz="2400"/>
          </a:p>
          <a:p>
            <a:r>
              <a:rPr lang="en-US" altLang="zh-CN" sz="2400"/>
              <a:t>Amazing</a:t>
            </a:r>
            <a:r>
              <a:rPr lang="zh-CN" altLang="en-US" sz="2400"/>
              <a:t>，软文的标题与普通推文相比，没有太大的区别，也就是说，根据标题我们往往无从判断哪些文章其实是“广告”。</a:t>
            </a:r>
            <a:endParaRPr lang="zh-CN" altLang="en-US" sz="2400"/>
          </a:p>
        </p:txBody>
      </p:sp>
    </p:spTree>
  </p:cSld>
  <p:clrMapOvr>
    <a:masterClrMapping/>
  </p:clrMapOvr>
</p:sld>
</file>

<file path=ppt/tags/tag1.xml><?xml version="1.0" encoding="utf-8"?>
<p:tagLst xmlns:p="http://schemas.openxmlformats.org/presentationml/2006/main">
  <p:tag name="KSO_WM_TAG_VERSION" val="1.0"/>
  <p:tag name="KSO_WM_TEMPLATE_CATEGORY" val="special"/>
  <p:tag name="KSO_WM_TEMPLATE_INDEX" val="20162895"/>
</p:tagLst>
</file>

<file path=ppt/tags/tag10.xml><?xml version="1.0" encoding="utf-8"?>
<p:tagLst xmlns:p="http://schemas.openxmlformats.org/presentationml/2006/main">
  <p:tag name="KSO_WM_TAG_VERSION" val="1.0"/>
  <p:tag name="KSO_WM_BEAUTIFY_FLAG" val="#wm#"/>
  <p:tag name="KSO_WM_UNIT_TYPE" val="i"/>
  <p:tag name="KSO_WM_UNIT_ID" val="special20162895_2*i*1"/>
  <p:tag name="KSO_WM_TEMPLATE_CATEGORY" val="special"/>
  <p:tag name="KSO_WM_TEMPLATE_INDEX" val="20162895"/>
  <p:tag name="KSO_WM_UNIT_INDEX" val="1"/>
</p:tagLst>
</file>

<file path=ppt/tags/tag11.xml><?xml version="1.0" encoding="utf-8"?>
<p:tagLst xmlns:p="http://schemas.openxmlformats.org/presentationml/2006/main">
  <p:tag name="KSO_WM_TAG_VERSION" val="1.0"/>
  <p:tag name="KSO_WM_BEAUTIFY_FLAG" val="#wm#"/>
  <p:tag name="KSO_WM_UNIT_TYPE" val="i"/>
  <p:tag name="KSO_WM_UNIT_ID" val="special20162895_2*i*2"/>
  <p:tag name="KSO_WM_TEMPLATE_CATEGORY" val="special"/>
  <p:tag name="KSO_WM_TEMPLATE_INDEX" val="20162895"/>
  <p:tag name="KSO_WM_UNIT_INDEX" val="2"/>
</p:tagLst>
</file>

<file path=ppt/tags/tag12.xml><?xml version="1.0" encoding="utf-8"?>
<p:tagLst xmlns:p="http://schemas.openxmlformats.org/presentationml/2006/main">
  <p:tag name="KSO_WM_TAG_VERSION" val="1.0"/>
  <p:tag name="KSO_WM_BEAUTIFY_FLAG" val="#wm#"/>
  <p:tag name="KSO_WM_UNIT_TYPE" val="i"/>
  <p:tag name="KSO_WM_UNIT_ID" val="special20162895_2*i*3"/>
  <p:tag name="KSO_WM_TEMPLATE_CATEGORY" val="special"/>
  <p:tag name="KSO_WM_TEMPLATE_INDEX" val="20162895"/>
  <p:tag name="KSO_WM_UNIT_INDEX" val="3"/>
</p:tagLst>
</file>

<file path=ppt/tags/tag13.xml><?xml version="1.0" encoding="utf-8"?>
<p:tagLst xmlns:p="http://schemas.openxmlformats.org/presentationml/2006/main">
  <p:tag name="KSO_WM_TAG_VERSION" val="1.0"/>
  <p:tag name="KSO_WM_BEAUTIFY_FLAG" val="#wm#"/>
  <p:tag name="KSO_WM_UNIT_TYPE" val="i"/>
  <p:tag name="KSO_WM_UNIT_ID" val="special20162895_2*i*4"/>
  <p:tag name="KSO_WM_TEMPLATE_CATEGORY" val="special"/>
  <p:tag name="KSO_WM_TEMPLATE_INDEX" val="20162895"/>
  <p:tag name="KSO_WM_UNIT_INDEX" val="4"/>
</p:tagLst>
</file>

<file path=ppt/tags/tag14.xml><?xml version="1.0" encoding="utf-8"?>
<p:tagLst xmlns:p="http://schemas.openxmlformats.org/presentationml/2006/main">
  <p:tag name="KSO_WM_TAG_VERSION" val="1.0"/>
  <p:tag name="KSO_WM_BEAUTIFY_FLAG" val="#wm#"/>
  <p:tag name="KSO_WM_UNIT_TYPE" val="i"/>
  <p:tag name="KSO_WM_UNIT_ID" val="special20162895_2*i*5"/>
  <p:tag name="KSO_WM_TEMPLATE_CATEGORY" val="special"/>
  <p:tag name="KSO_WM_TEMPLATE_INDEX" val="20162895"/>
  <p:tag name="KSO_WM_UNIT_INDEX" val="5"/>
</p:tagLst>
</file>

<file path=ppt/tags/tag15.xml><?xml version="1.0" encoding="utf-8"?>
<p:tagLst xmlns:p="http://schemas.openxmlformats.org/presentationml/2006/main">
  <p:tag name="KSO_WM_TAG_VERSION" val="1.0"/>
  <p:tag name="KSO_WM_BEAUTIFY_FLAG" val="#wm#"/>
  <p:tag name="KSO_WM_UNIT_TYPE" val="i"/>
  <p:tag name="KSO_WM_UNIT_ID" val="special20162895_2*i*6"/>
  <p:tag name="KSO_WM_TEMPLATE_CATEGORY" val="special"/>
  <p:tag name="KSO_WM_TEMPLATE_INDEX" val="20162895"/>
  <p:tag name="KSO_WM_UNIT_INDEX" val="6"/>
</p:tagLst>
</file>

<file path=ppt/tags/tag16.xml><?xml version="1.0" encoding="utf-8"?>
<p:tagLst xmlns:p="http://schemas.openxmlformats.org/presentationml/2006/main">
  <p:tag name="KSO_WM_TAG_VERSION" val="1.0"/>
  <p:tag name="KSO_WM_BEAUTIFY_FLAG" val="#wm#"/>
  <p:tag name="KSO_WM_UNIT_TYPE" val="i"/>
  <p:tag name="KSO_WM_UNIT_ID" val="special20162895_2*i*8"/>
  <p:tag name="KSO_WM_TEMPLATE_CATEGORY" val="special"/>
  <p:tag name="KSO_WM_TEMPLATE_INDEX" val="20162895"/>
  <p:tag name="KSO_WM_UNIT_INDEX" val="8"/>
</p:tagLst>
</file>

<file path=ppt/tags/tag17.xml><?xml version="1.0" encoding="utf-8"?>
<p:tagLst xmlns:p="http://schemas.openxmlformats.org/presentationml/2006/main">
  <p:tag name="KSO_WM_TAG_VERSION" val="1.0"/>
  <p:tag name="KSO_WM_BEAUTIFY_FLAG" val="#wm#"/>
  <p:tag name="KSO_WM_UNIT_TYPE" val="i"/>
  <p:tag name="KSO_WM_UNIT_ID" val="special20162895_2*i*9"/>
  <p:tag name="KSO_WM_TEMPLATE_CATEGORY" val="special"/>
  <p:tag name="KSO_WM_TEMPLATE_INDEX" val="20162895"/>
  <p:tag name="KSO_WM_UNIT_INDEX" val="9"/>
</p:tagLst>
</file>

<file path=ppt/tags/tag18.xml><?xml version="1.0" encoding="utf-8"?>
<p:tagLst xmlns:p="http://schemas.openxmlformats.org/presentationml/2006/main">
  <p:tag name="KSO_WM_TAG_VERSION" val="1.0"/>
  <p:tag name="KSO_WM_BEAUTIFY_FLAG" val="#wm#"/>
  <p:tag name="KSO_WM_UNIT_TYPE" val="i"/>
  <p:tag name="KSO_WM_UNIT_ID" val="special20162895_2*i*10"/>
  <p:tag name="KSO_WM_TEMPLATE_CATEGORY" val="special"/>
  <p:tag name="KSO_WM_TEMPLATE_INDEX" val="20162895"/>
  <p:tag name="KSO_WM_UNIT_INDEX" val="10"/>
</p:tagLst>
</file>

<file path=ppt/tags/tag19.xml><?xml version="1.0" encoding="utf-8"?>
<p:tagLst xmlns:p="http://schemas.openxmlformats.org/presentationml/2006/main">
  <p:tag name="KSO_WM_TAG_VERSION" val="1.0"/>
  <p:tag name="KSO_WM_BEAUTIFY_FLAG" val="#wm#"/>
  <p:tag name="KSO_WM_UNIT_TYPE" val="i"/>
  <p:tag name="KSO_WM_UNIT_ID" val="special20162895_2*i*11"/>
  <p:tag name="KSO_WM_TEMPLATE_CATEGORY" val="special"/>
  <p:tag name="KSO_WM_TEMPLATE_INDEX" val="20162895"/>
  <p:tag name="KSO_WM_UNIT_INDEX" val="11"/>
</p:tagLst>
</file>

<file path=ppt/tags/tag2.xml><?xml version="1.0" encoding="utf-8"?>
<p:tagLst xmlns:p="http://schemas.openxmlformats.org/presentationml/2006/main">
  <p:tag name="KSO_WM_TAG_VERSION" val="1.0"/>
  <p:tag name="KSO_WM_TEMPLATE_CATEGORY" val="special"/>
  <p:tag name="KSO_WM_TEMPLATE_INDEX" val="20162895"/>
</p:tagLst>
</file>

<file path=ppt/tags/tag20.xml><?xml version="1.0" encoding="utf-8"?>
<p:tagLst xmlns:p="http://schemas.openxmlformats.org/presentationml/2006/main">
  <p:tag name="KSO_WM_TAG_VERSION" val="1.0"/>
  <p:tag name="KSO_WM_BEAUTIFY_FLAG" val="#wm#"/>
  <p:tag name="KSO_WM_UNIT_TYPE" val="i"/>
  <p:tag name="KSO_WM_UNIT_ID" val="special20162895_2*i*12"/>
  <p:tag name="KSO_WM_TEMPLATE_CATEGORY" val="special"/>
  <p:tag name="KSO_WM_TEMPLATE_INDEX" val="20162895"/>
  <p:tag name="KSO_WM_UNIT_INDEX" val="12"/>
</p:tagLst>
</file>

<file path=ppt/tags/tag21.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2*i*13"/>
  <p:tag name="KSO_WM_TEMPLATE_CATEGORY" val="special"/>
  <p:tag name="KSO_WM_TEMPLATE_INDEX" val="20162895"/>
  <p:tag name="KSO_WM_UNIT_INDEX" val="13"/>
</p:tagLst>
</file>

<file path=ppt/tags/tag22.xml><?xml version="1.0" encoding="utf-8"?>
<p:tagLst xmlns:p="http://schemas.openxmlformats.org/presentationml/2006/main">
  <p:tag name="KSO_WM_TAG_VERSION" val="1.0"/>
  <p:tag name="KSO_WM_BEAUTIFY_FLAG" val="#wm#"/>
  <p:tag name="KSO_WM_UNIT_TYPE" val="i"/>
  <p:tag name="KSO_WM_UNIT_ID" val="special20162895_2*i*14"/>
  <p:tag name="KSO_WM_TEMPLATE_CATEGORY" val="special"/>
  <p:tag name="KSO_WM_TEMPLATE_INDEX" val="20162895"/>
  <p:tag name="KSO_WM_UNIT_INDEX" val="14"/>
</p:tagLst>
</file>

<file path=ppt/tags/tag23.xml><?xml version="1.0" encoding="utf-8"?>
<p:tagLst xmlns:p="http://schemas.openxmlformats.org/presentationml/2006/main">
  <p:tag name="KSO_WM_TAG_VERSION" val="1.0"/>
  <p:tag name="KSO_WM_BEAUTIFY_FLAG" val="#wm#"/>
  <p:tag name="KSO_WM_UNIT_TYPE" val="i"/>
  <p:tag name="KSO_WM_UNIT_ID" val="special20162895_2*i*15"/>
  <p:tag name="KSO_WM_TEMPLATE_CATEGORY" val="special"/>
  <p:tag name="KSO_WM_TEMPLATE_INDEX" val="20162895"/>
  <p:tag name="KSO_WM_UNIT_INDEX" val="15"/>
</p:tagLst>
</file>

<file path=ppt/tags/tag24.xml><?xml version="1.0" encoding="utf-8"?>
<p:tagLst xmlns:p="http://schemas.openxmlformats.org/presentationml/2006/main">
  <p:tag name="KSO_WM_TAG_VERSION" val="1.0"/>
  <p:tag name="KSO_WM_BEAUTIFY_FLAG" val="#wm#"/>
  <p:tag name="KSO_WM_UNIT_TYPE" val="i"/>
  <p:tag name="KSO_WM_UNIT_ID" val="special20162895_2*i*16"/>
  <p:tag name="KSO_WM_TEMPLATE_CATEGORY" val="special"/>
  <p:tag name="KSO_WM_TEMPLATE_INDEX" val="20162895"/>
  <p:tag name="KSO_WM_UNIT_INDEX" val="16"/>
</p:tagLst>
</file>

<file path=ppt/tags/tag25.xml><?xml version="1.0" encoding="utf-8"?>
<p:tagLst xmlns:p="http://schemas.openxmlformats.org/presentationml/2006/main">
  <p:tag name="KSO_WM_TAG_VERSION" val="1.0"/>
  <p:tag name="KSO_WM_BEAUTIFY_FLAG" val="#wm#"/>
  <p:tag name="KSO_WM_UNIT_TYPE" val="i"/>
  <p:tag name="KSO_WM_UNIT_ID" val="special20162895_2*i*17"/>
  <p:tag name="KSO_WM_TEMPLATE_CATEGORY" val="special"/>
  <p:tag name="KSO_WM_TEMPLATE_INDEX" val="20162895"/>
  <p:tag name="KSO_WM_UNIT_INDEX" val="17"/>
</p:tagLst>
</file>

<file path=ppt/tags/tag26.xml><?xml version="1.0" encoding="utf-8"?>
<p:tagLst xmlns:p="http://schemas.openxmlformats.org/presentationml/2006/main">
  <p:tag name="KSO_WM_TAG_VERSION" val="1.0"/>
  <p:tag name="KSO_WM_BEAUTIFY_FLAG" val="#wm#"/>
  <p:tag name="KSO_WM_UNIT_TYPE" val="i"/>
  <p:tag name="KSO_WM_UNIT_ID" val="special20162895_2*i*18"/>
  <p:tag name="KSO_WM_TEMPLATE_CATEGORY" val="special"/>
  <p:tag name="KSO_WM_TEMPLATE_INDEX" val="20162895"/>
  <p:tag name="KSO_WM_UNIT_INDEX" val="18"/>
</p:tagLst>
</file>

<file path=ppt/tags/tag27.xml><?xml version="1.0" encoding="utf-8"?>
<p:tagLst xmlns:p="http://schemas.openxmlformats.org/presentationml/2006/main">
  <p:tag name="KSO_WM_TAG_VERSION" val="1.0"/>
  <p:tag name="KSO_WM_BEAUTIFY_FLAG" val="#wm#"/>
  <p:tag name="KSO_WM_UNIT_TYPE" val="i"/>
  <p:tag name="KSO_WM_UNIT_ID" val="special20162895_2*i*19"/>
  <p:tag name="KSO_WM_TEMPLATE_CATEGORY" val="special"/>
  <p:tag name="KSO_WM_TEMPLATE_INDEX" val="20162895"/>
  <p:tag name="KSO_WM_UNIT_INDEX" val="19"/>
</p:tagLst>
</file>

<file path=ppt/tags/tag28.xml><?xml version="1.0" encoding="utf-8"?>
<p:tagLst xmlns:p="http://schemas.openxmlformats.org/presentationml/2006/main">
  <p:tag name="KSO_WM_TAG_VERSION" val="1.0"/>
  <p:tag name="KSO_WM_BEAUTIFY_FLAG" val="#wm#"/>
  <p:tag name="KSO_WM_UNIT_TYPE" val="i"/>
  <p:tag name="KSO_WM_UNIT_ID" val="special20162895_2*i*20"/>
  <p:tag name="KSO_WM_TEMPLATE_CATEGORY" val="special"/>
  <p:tag name="KSO_WM_TEMPLATE_INDEX" val="20162895"/>
  <p:tag name="KSO_WM_UNIT_INDEX" val="20"/>
</p:tagLst>
</file>

<file path=ppt/tags/tag29.xml><?xml version="1.0" encoding="utf-8"?>
<p:tagLst xmlns:p="http://schemas.openxmlformats.org/presentationml/2006/main">
  <p:tag name="KSO_WM_TAG_VERSION" val="1.0"/>
  <p:tag name="KSO_WM_BEAUTIFY_FLAG" val="#wm#"/>
  <p:tag name="KSO_WM_UNIT_TYPE" val="i"/>
  <p:tag name="KSO_WM_UNIT_ID" val="special20162895_2*i*21"/>
  <p:tag name="KSO_WM_TEMPLATE_CATEGORY" val="special"/>
  <p:tag name="KSO_WM_TEMPLATE_INDEX" val="20162895"/>
  <p:tag name="KSO_WM_UNIT_INDEX" val="21"/>
</p:tagLst>
</file>

<file path=ppt/tags/tag3.xml><?xml version="1.0" encoding="utf-8"?>
<p:tagLst xmlns:p="http://schemas.openxmlformats.org/presentationml/2006/main">
  <p:tag name="KSO_WM_TAG_VERSION" val="1.0"/>
  <p:tag name="KSO_WM_BEAUTIFY_FLAG" val="#wm#"/>
  <p:tag name="KSO_WM_UNIT_TYPE" val="i"/>
  <p:tag name="KSO_WM_UNIT_ID" val="special20162895_1*i*0"/>
  <p:tag name="KSO_WM_TEMPLATE_CATEGORY" val="special"/>
  <p:tag name="KSO_WM_TEMPLATE_INDEX" val="20162895"/>
  <p:tag name="KSO_WM_UNIT_INDEX" val="0"/>
</p:tagLst>
</file>

<file path=ppt/tags/tag30.xml><?xml version="1.0" encoding="utf-8"?>
<p:tagLst xmlns:p="http://schemas.openxmlformats.org/presentationml/2006/main">
  <p:tag name="KSO_WM_TAG_VERSION" val="1.0"/>
  <p:tag name="KSO_WM_BEAUTIFY_FLAG" val="#wm#"/>
  <p:tag name="KSO_WM_UNIT_TYPE" val="i"/>
  <p:tag name="KSO_WM_UNIT_ID" val="special20162895_2*i*22"/>
  <p:tag name="KSO_WM_TEMPLATE_CATEGORY" val="special"/>
  <p:tag name="KSO_WM_TEMPLATE_INDEX" val="20162895"/>
  <p:tag name="KSO_WM_UNIT_INDEX" val="22"/>
</p:tagLst>
</file>

<file path=ppt/tags/tag31.xml><?xml version="1.0" encoding="utf-8"?>
<p:tagLst xmlns:p="http://schemas.openxmlformats.org/presentationml/2006/main">
  <p:tag name="KSO_WM_TAG_VERSION" val="1.0"/>
  <p:tag name="KSO_WM_BEAUTIFY_FLAG" val="#wm#"/>
  <p:tag name="KSO_WM_UNIT_TYPE" val="i"/>
  <p:tag name="KSO_WM_UNIT_ID" val="special20162895_2*i*5"/>
  <p:tag name="KSO_WM_TEMPLATE_CATEGORY" val="special"/>
  <p:tag name="KSO_WM_TEMPLATE_INDEX" val="20162895"/>
  <p:tag name="KSO_WM_UNIT_INDEX" val="5"/>
</p:tagLst>
</file>

<file path=ppt/tags/tag32.xml><?xml version="1.0" encoding="utf-8"?>
<p:tagLst xmlns:p="http://schemas.openxmlformats.org/presentationml/2006/main">
  <p:tag name="KSO_WM_TAG_VERSION" val="1.0"/>
  <p:tag name="KSO_WM_BEAUTIFY_FLAG" val="#wm#"/>
  <p:tag name="KSO_WM_UNIT_TYPE" val="i"/>
  <p:tag name="KSO_WM_UNIT_ID" val="special20162895_2*i*8"/>
  <p:tag name="KSO_WM_TEMPLATE_CATEGORY" val="special"/>
  <p:tag name="KSO_WM_TEMPLATE_INDEX" val="20162895"/>
  <p:tag name="KSO_WM_UNIT_INDEX" val="8"/>
</p:tagLst>
</file>

<file path=ppt/tags/tag33.xml><?xml version="1.0" encoding="utf-8"?>
<p:tagLst xmlns:p="http://schemas.openxmlformats.org/presentationml/2006/main">
  <p:tag name="KSO_WM_TAG_VERSION" val="1.0"/>
  <p:tag name="KSO_WM_BEAUTIFY_FLAG" val="#wm#"/>
  <p:tag name="KSO_WM_UNIT_TYPE" val="i"/>
  <p:tag name="KSO_WM_UNIT_ID" val="special20162895_2*i*9"/>
  <p:tag name="KSO_WM_TEMPLATE_CATEGORY" val="special"/>
  <p:tag name="KSO_WM_TEMPLATE_INDEX" val="20162895"/>
  <p:tag name="KSO_WM_UNIT_INDEX" val="9"/>
</p:tagLst>
</file>

<file path=ppt/tags/tag34.xml><?xml version="1.0" encoding="utf-8"?>
<p:tagLst xmlns:p="http://schemas.openxmlformats.org/presentationml/2006/main">
  <p:tag name="KSO_WM_TAG_VERSION" val="1.0"/>
  <p:tag name="KSO_WM_BEAUTIFY_FLAG" val="#wm#"/>
  <p:tag name="KSO_WM_UNIT_TYPE" val="i"/>
  <p:tag name="KSO_WM_UNIT_ID" val="special20162895_2*i*17"/>
  <p:tag name="KSO_WM_TEMPLATE_CATEGORY" val="special"/>
  <p:tag name="KSO_WM_TEMPLATE_INDEX" val="20162895"/>
  <p:tag name="KSO_WM_UNIT_INDEX" val="17"/>
</p:tagLst>
</file>

<file path=ppt/tags/tag35.xml><?xml version="1.0" encoding="utf-8"?>
<p:tagLst xmlns:p="http://schemas.openxmlformats.org/presentationml/2006/main">
  <p:tag name="KSO_WM_TAG_VERSION" val="1.0"/>
  <p:tag name="KSO_WM_BEAUTIFY_FLAG" val="#wm#"/>
  <p:tag name="KSO_WM_UNIT_TYPE" val="i"/>
  <p:tag name="KSO_WM_UNIT_ID" val="special20162895_2*i*18"/>
  <p:tag name="KSO_WM_TEMPLATE_CATEGORY" val="special"/>
  <p:tag name="KSO_WM_TEMPLATE_INDEX" val="20162895"/>
  <p:tag name="KSO_WM_UNIT_INDEX" val="18"/>
</p:tagLst>
</file>

<file path=ppt/tags/tag36.xml><?xml version="1.0" encoding="utf-8"?>
<p:tagLst xmlns:p="http://schemas.openxmlformats.org/presentationml/2006/main">
  <p:tag name="KSO_WM_TAG_VERSION" val="1.0"/>
  <p:tag name="KSO_WM_BEAUTIFY_FLAG" val="#wm#"/>
  <p:tag name="KSO_WM_UNIT_TYPE" val="i"/>
  <p:tag name="KSO_WM_UNIT_ID" val="special20162895_2*i*19"/>
  <p:tag name="KSO_WM_TEMPLATE_CATEGORY" val="special"/>
  <p:tag name="KSO_WM_TEMPLATE_INDEX" val="20162895"/>
  <p:tag name="KSO_WM_UNIT_INDEX" val="19"/>
</p:tagLst>
</file>

<file path=ppt/tags/tag37.xml><?xml version="1.0" encoding="utf-8"?>
<p:tagLst xmlns:p="http://schemas.openxmlformats.org/presentationml/2006/main">
  <p:tag name="KSO_WM_TEMPLATE_CATEGORY" val="special"/>
  <p:tag name="KSO_WM_TEMPLATE_INDEX" val="20162895"/>
  <p:tag name="KSO_WM_TAG_VERSION" val="1.0"/>
  <p:tag name="KSO_WM_SLIDE_ID" val="special20162895_2"/>
  <p:tag name="KSO_WM_SLIDE_INDEX" val="2"/>
  <p:tag name="KSO_WM_SLIDE_ITEM_CNT" val="0"/>
  <p:tag name="KSO_WM_BEAUTIFY_FLAG" val="#wm#"/>
</p:tagLst>
</file>

<file path=ppt/tags/tag38.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39.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4.xml><?xml version="1.0" encoding="utf-8"?>
<p:tagLst xmlns:p="http://schemas.openxmlformats.org/presentationml/2006/main">
  <p:tag name="KSO_WM_TAG_VERSION" val="1.0"/>
  <p:tag name="KSO_WM_BEAUTIFY_FLAG" val="#wm#"/>
  <p:tag name="KSO_WM_UNIT_TYPE" val="i"/>
  <p:tag name="KSO_WM_UNIT_ID" val="special20162895_1*i*1"/>
  <p:tag name="KSO_WM_TEMPLATE_CATEGORY" val="special"/>
  <p:tag name="KSO_WM_TEMPLATE_INDEX" val="20162895"/>
  <p:tag name="KSO_WM_UNIT_INDEX" val="1"/>
</p:tagLst>
</file>

<file path=ppt/tags/tag40.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41.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42.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43.xml><?xml version="1.0" encoding="utf-8"?>
<p:tagLst xmlns:p="http://schemas.openxmlformats.org/presentationml/2006/main">
  <p:tag name="KSO_WM_BEAUTIFY_FLAG" val="#wm#"/>
  <p:tag name="KSO_WM_TEMPLATE_CATEGORY" val="special"/>
  <p:tag name="KSO_WM_TEMPLATE_INDEX" val="20162895"/>
</p:tagLst>
</file>

<file path=ppt/tags/tag44.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45.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46.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47.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48.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49.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5.xml><?xml version="1.0" encoding="utf-8"?>
<p:tagLst xmlns:p="http://schemas.openxmlformats.org/presentationml/2006/main">
  <p:tag name="KSO_WM_TAG_VERSION" val="1.0"/>
  <p:tag name="KSO_WM_BEAUTIFY_FLAG" val="#wm#"/>
  <p:tag name="KSO_WM_UNIT_TYPE" val="i"/>
  <p:tag name="KSO_WM_UNIT_ID" val="special20162895_1*i*2"/>
  <p:tag name="KSO_WM_TEMPLATE_CATEGORY" val="special"/>
  <p:tag name="KSO_WM_TEMPLATE_INDEX" val="20162895"/>
  <p:tag name="KSO_WM_UNIT_INDEX" val="2"/>
</p:tagLst>
</file>

<file path=ppt/tags/tag50.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51.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52.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53.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54.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55.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56.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57.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58.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59.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6.xml><?xml version="1.0" encoding="utf-8"?>
<p:tagLst xmlns:p="http://schemas.openxmlformats.org/presentationml/2006/main">
  <p:tag name="KSO_WM_TAG_VERSION" val="1.0"/>
  <p:tag name="KSO_WM_BEAUTIFY_FLAG" val="#wm#"/>
  <p:tag name="KSO_WM_UNIT_TYPE" val="i"/>
  <p:tag name="KSO_WM_UNIT_ID" val="special20162895_1*i*3"/>
  <p:tag name="KSO_WM_TEMPLATE_CATEGORY" val="special"/>
  <p:tag name="KSO_WM_TEMPLATE_INDEX" val="20162895"/>
  <p:tag name="KSO_WM_UNIT_INDEX" val="3"/>
</p:tagLst>
</file>

<file path=ppt/tags/tag60.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61.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62.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63.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64.xml><?xml version="1.0" encoding="utf-8"?>
<p:tagLst xmlns:p="http://schemas.openxmlformats.org/presentationml/2006/main">
  <p:tag name="KSO_WM_TAG_VERSION" val="1.0"/>
  <p:tag name="KSO_WM_BEAUTIFY_FLAG" val="#wm#"/>
  <p:tag name="KSO_WM_UNIT_TYPE" val="i"/>
  <p:tag name="KSO_WM_UNIT_ID" val="special20162895_3*i*0"/>
  <p:tag name="KSO_WM_TEMPLATE_CATEGORY" val="special"/>
  <p:tag name="KSO_WM_TEMPLATE_INDEX" val="20162895"/>
  <p:tag name="KSO_WM_UNIT_INDEX" val="0"/>
</p:tagLst>
</file>

<file path=ppt/tags/tag65.xml><?xml version="1.0" encoding="utf-8"?>
<p:tagLst xmlns:p="http://schemas.openxmlformats.org/presentationml/2006/main">
  <p:tag name="KSO_WM_TAG_VERSION" val="1.0"/>
  <p:tag name="KSO_WM_BEAUTIFY_FLAG" val="#wm#"/>
  <p:tag name="KSO_WM_UNIT_TYPE" val="i"/>
  <p:tag name="KSO_WM_UNIT_ID" val="special20162895_3*i*1"/>
  <p:tag name="KSO_WM_TEMPLATE_CATEGORY" val="special"/>
  <p:tag name="KSO_WM_TEMPLATE_INDEX" val="20162895"/>
  <p:tag name="KSO_WM_UNIT_INDEX" val="1"/>
</p:tagLst>
</file>

<file path=ppt/tags/tag66.xml><?xml version="1.0" encoding="utf-8"?>
<p:tagLst xmlns:p="http://schemas.openxmlformats.org/presentationml/2006/main">
  <p:tag name="MH" val="20151230141854"/>
  <p:tag name="MH_LIBRARY" val="CONTENTS"/>
  <p:tag name="MH_TYPE" val="OTHERS"/>
  <p:tag name="ID" val="545839"/>
  <p:tag name="KSO_WM_TAG_VERSION" val="1.0"/>
  <p:tag name="KSO_WM_BEAUTIFY_FLAG" val="#wm#"/>
  <p:tag name="KSO_WM_UNIT_TYPE" val="i"/>
  <p:tag name="KSO_WM_UNIT_ID" val="special20162895_3*i*2"/>
  <p:tag name="KSO_WM_TEMPLATE_CATEGORY" val="special"/>
  <p:tag name="KSO_WM_TEMPLATE_INDEX" val="20162895"/>
  <p:tag name="KSO_WM_UNIT_INDEX" val="2"/>
</p:tagLst>
</file>

<file path=ppt/tags/tag67.xml><?xml version="1.0" encoding="utf-8"?>
<p:tagLst xmlns:p="http://schemas.openxmlformats.org/presentationml/2006/main">
  <p:tag name="KSO_WM_TAG_VERSION" val="1.0"/>
  <p:tag name="KSO_WM_BEAUTIFY_FLAG" val="#wm#"/>
  <p:tag name="KSO_WM_UNIT_TYPE" val="i"/>
  <p:tag name="KSO_WM_UNIT_ID" val="special20162895_3*i*4"/>
  <p:tag name="KSO_WM_TEMPLATE_CATEGORY" val="special"/>
  <p:tag name="KSO_WM_TEMPLATE_INDEX" val="20162895"/>
  <p:tag name="KSO_WM_UNIT_INDEX" val="4"/>
</p:tagLst>
</file>

<file path=ppt/tags/tag68.xml><?xml version="1.0" encoding="utf-8"?>
<p:tagLst xmlns:p="http://schemas.openxmlformats.org/presentationml/2006/main">
  <p:tag name="KSO_WM_TEMPLATE_CATEGORY" val="special"/>
  <p:tag name="KSO_WM_TEMPLATE_INDEX" val="20162895"/>
  <p:tag name="KSO_WM_TAG_VERSION" val="1.0"/>
  <p:tag name="KSO_WM_SLIDE_ID" val="special20162895_3"/>
  <p:tag name="KSO_WM_SLIDE_INDEX" val="3"/>
  <p:tag name="KSO_WM_SLIDE_ITEM_CNT" val="0"/>
  <p:tag name="KSO_WM_BEAUTIFY_FLAG" val="#wm#"/>
</p:tagLst>
</file>

<file path=ppt/tags/tag69.xml><?xml version="1.0" encoding="utf-8"?>
<p:tagLst xmlns:p="http://schemas.openxmlformats.org/presentationml/2006/main">
  <p:tag name="KSO_WM_TAG_VERSION" val="1.0"/>
  <p:tag name="KSO_WM_BEAUTIFY_FLAG" val="#wm#"/>
  <p:tag name="KSO_WM_UNIT_TYPE" val="i"/>
  <p:tag name="KSO_WM_UNIT_ID" val="special20162895_14*i*0"/>
  <p:tag name="KSO_WM_TEMPLATE_CATEGORY" val="special"/>
  <p:tag name="KSO_WM_TEMPLATE_INDEX" val="20162895"/>
  <p:tag name="KSO_WM_UNIT_INDEX" val="0"/>
</p:tagLst>
</file>

<file path=ppt/tags/tag7.xml><?xml version="1.0" encoding="utf-8"?>
<p:tagLst xmlns:p="http://schemas.openxmlformats.org/presentationml/2006/main">
  <p:tag name="KSO_WM_TAG_VERSION" val="1.0"/>
  <p:tag name="KSO_WM_BEAUTIFY_FLAG" val="#wm#"/>
  <p:tag name="KSO_WM_UNIT_TYPE" val="i"/>
  <p:tag name="KSO_WM_UNIT_ID" val="special20162895_1*i*6"/>
  <p:tag name="KSO_WM_TEMPLATE_CATEGORY" val="special"/>
  <p:tag name="KSO_WM_TEMPLATE_INDEX" val="20162895"/>
  <p:tag name="KSO_WM_UNIT_INDEX" val="6"/>
</p:tagLst>
</file>

<file path=ppt/tags/tag70.xml><?xml version="1.0" encoding="utf-8"?>
<p:tagLst xmlns:p="http://schemas.openxmlformats.org/presentationml/2006/main">
  <p:tag name="KSO_WM_TAG_VERSION" val="1.0"/>
  <p:tag name="KSO_WM_BEAUTIFY_FLAG" val="#wm#"/>
  <p:tag name="KSO_WM_UNIT_TYPE" val="i"/>
  <p:tag name="KSO_WM_UNIT_ID" val="special20162895_14*i*1"/>
  <p:tag name="KSO_WM_TEMPLATE_CATEGORY" val="special"/>
  <p:tag name="KSO_WM_TEMPLATE_INDEX" val="20162895"/>
  <p:tag name="KSO_WM_UNIT_INDEX" val="1"/>
</p:tagLst>
</file>

<file path=ppt/tags/tag71.xml><?xml version="1.0" encoding="utf-8"?>
<p:tagLst xmlns:p="http://schemas.openxmlformats.org/presentationml/2006/main">
  <p:tag name="KSO_WM_TAG_VERSION" val="1.0"/>
  <p:tag name="KSO_WM_BEAUTIFY_FLAG" val="#wm#"/>
  <p:tag name="KSO_WM_UNIT_TYPE" val="i"/>
  <p:tag name="KSO_WM_UNIT_ID" val="special20162895_14*i*6"/>
  <p:tag name="KSO_WM_TEMPLATE_CATEGORY" val="special"/>
  <p:tag name="KSO_WM_TEMPLATE_INDEX" val="20162895"/>
  <p:tag name="KSO_WM_UNIT_INDEX" val="6"/>
</p:tagLst>
</file>

<file path=ppt/tags/tag72.xml><?xml version="1.0" encoding="utf-8"?>
<p:tagLst xmlns:p="http://schemas.openxmlformats.org/presentationml/2006/main">
  <p:tag name="KSO_WM_TAG_VERSION" val="1.0"/>
  <p:tag name="KSO_WM_BEAUTIFY_FLAG" val="#wm#"/>
  <p:tag name="KSO_WM_UNIT_TYPE" val="i"/>
  <p:tag name="KSO_WM_UNIT_ID" val="special20162895_14*i*7"/>
  <p:tag name="KSO_WM_TEMPLATE_CATEGORY" val="special"/>
  <p:tag name="KSO_WM_TEMPLATE_INDEX" val="20162895"/>
  <p:tag name="KSO_WM_UNIT_INDEX" val="7"/>
</p:tagLst>
</file>

<file path=ppt/tags/tag73.xml><?xml version="1.0" encoding="utf-8"?>
<p:tagLst xmlns:p="http://schemas.openxmlformats.org/presentationml/2006/main">
  <p:tag name="KSO_WM_TEMPLATE_CATEGORY" val="special"/>
  <p:tag name="KSO_WM_TEMPLATE_INDEX" val="20162895"/>
  <p:tag name="KSO_WM_TAG_VERSION" val="1.0"/>
  <p:tag name="KSO_WM_SLIDE_ID" val="special20162895_14"/>
  <p:tag name="KSO_WM_SLIDE_INDEX" val="14"/>
  <p:tag name="KSO_WM_SLIDE_ITEM_CNT" val="0"/>
  <p:tag name="KSO_WM_BEAUTIFY_FLAG" val="#wm#"/>
</p:tagLst>
</file>

<file path=ppt/tags/tag74.xml><?xml version="1.0" encoding="utf-8"?>
<p:tagLst xmlns:p="http://schemas.openxmlformats.org/presentationml/2006/main">
  <p:tag name="KSO_WM_TAG_VERSION" val="1.0"/>
  <p:tag name="KSO_WM_BEAUTIFY_FLAG" val="#wm#"/>
  <p:tag name="KSO_WM_UNIT_TYPE" val="i"/>
  <p:tag name="KSO_WM_UNIT_ID" val="special20162895_15*i*0"/>
  <p:tag name="KSO_WM_TEMPLATE_CATEGORY" val="special"/>
  <p:tag name="KSO_WM_TEMPLATE_INDEX" val="20162895"/>
  <p:tag name="KSO_WM_UNIT_INDEX" val="0"/>
</p:tagLst>
</file>

<file path=ppt/tags/tag75.xml><?xml version="1.0" encoding="utf-8"?>
<p:tagLst xmlns:p="http://schemas.openxmlformats.org/presentationml/2006/main">
  <p:tag name="KSO_WM_TAG_VERSION" val="1.0"/>
  <p:tag name="KSO_WM_BEAUTIFY_FLAG" val="#wm#"/>
  <p:tag name="KSO_WM_UNIT_TYPE" val="i"/>
  <p:tag name="KSO_WM_UNIT_ID" val="special20162895_15*i*1"/>
  <p:tag name="KSO_WM_TEMPLATE_CATEGORY" val="special"/>
  <p:tag name="KSO_WM_TEMPLATE_INDEX" val="20162895"/>
  <p:tag name="KSO_WM_UNIT_INDEX" val="1"/>
</p:tagLst>
</file>

<file path=ppt/tags/tag76.xml><?xml version="1.0" encoding="utf-8"?>
<p:tagLst xmlns:p="http://schemas.openxmlformats.org/presentationml/2006/main">
  <p:tag name="KSO_WM_TAG_VERSION" val="1.0"/>
  <p:tag name="KSO_WM_BEAUTIFY_FLAG" val="#wm#"/>
  <p:tag name="KSO_WM_UNIT_TYPE" val="i"/>
  <p:tag name="KSO_WM_UNIT_ID" val="special20162895_15*i*2"/>
  <p:tag name="KSO_WM_TEMPLATE_CATEGORY" val="special"/>
  <p:tag name="KSO_WM_TEMPLATE_INDEX" val="20162895"/>
  <p:tag name="KSO_WM_UNIT_INDEX" val="2"/>
</p:tagLst>
</file>

<file path=ppt/tags/tag77.xml><?xml version="1.0" encoding="utf-8"?>
<p:tagLst xmlns:p="http://schemas.openxmlformats.org/presentationml/2006/main">
  <p:tag name="KSO_WM_TAG_VERSION" val="1.0"/>
  <p:tag name="KSO_WM_BEAUTIFY_FLAG" val="#wm#"/>
  <p:tag name="KSO_WM_UNIT_TYPE" val="i"/>
  <p:tag name="KSO_WM_UNIT_ID" val="special20162895_15*i*3"/>
  <p:tag name="KSO_WM_TEMPLATE_CATEGORY" val="special"/>
  <p:tag name="KSO_WM_TEMPLATE_INDEX" val="20162895"/>
  <p:tag name="KSO_WM_UNIT_INDEX" val="3"/>
</p:tagLst>
</file>

<file path=ppt/tags/tag78.xml><?xml version="1.0" encoding="utf-8"?>
<p:tagLst xmlns:p="http://schemas.openxmlformats.org/presentationml/2006/main">
  <p:tag name="KSO_WM_TEMPLATE_CATEGORY" val="special"/>
  <p:tag name="KSO_WM_TEMPLATE_INDEX" val="20162895"/>
  <p:tag name="KSO_WM_TAG_VERSION" val="1.0"/>
  <p:tag name="KSO_WM_SLIDE_ID" val="special20162895_15"/>
  <p:tag name="KSO_WM_SLIDE_INDEX" val="15"/>
  <p:tag name="KSO_WM_SLIDE_ITEM_CNT" val="0"/>
  <p:tag name="KSO_WM_BEAUTIFY_FLAG" val="#wm#"/>
</p:tagLst>
</file>

<file path=ppt/tags/tag8.xml><?xml version="1.0" encoding="utf-8"?>
<p:tagLst xmlns:p="http://schemas.openxmlformats.org/presentationml/2006/main">
  <p:tag name="KSO_WM_TEMPLATE_CATEGORY" val="special"/>
  <p:tag name="KSO_WM_TEMPLATE_INDEX" val="20162895"/>
  <p:tag name="KSO_WM_TAG_VERSION" val="1.0"/>
  <p:tag name="KSO_WM_SLIDE_ID" val="special20162895_1"/>
  <p:tag name="KSO_WM_SLIDE_INDEX" val="1"/>
  <p:tag name="KSO_WM_SLIDE_ITEM_CNT" val="0"/>
  <p:tag name="KSO_WM_BEAUTIFY_FLAG" val="#wm#"/>
  <p:tag name="KSO_WM_TEMPLATE_THUMBS_INDEX" val="1、2、3、4、5、6、7、8、9、10、11、12、13、14、15"/>
</p:tagLst>
</file>

<file path=ppt/tags/tag9.xml><?xml version="1.0" encoding="utf-8"?>
<p:tagLst xmlns:p="http://schemas.openxmlformats.org/presentationml/2006/main">
  <p:tag name="KSO_WM_TAG_VERSION" val="1.0"/>
  <p:tag name="KSO_WM_BEAUTIFY_FLAG" val="#wm#"/>
  <p:tag name="KSO_WM_UNIT_TYPE" val="i"/>
  <p:tag name="KSO_WM_UNIT_ID" val="special20162895_2*i*0"/>
  <p:tag name="KSO_WM_TEMPLATE_CATEGORY" val="special"/>
  <p:tag name="KSO_WM_TEMPLATE_INDEX" val="20162895"/>
  <p:tag name="KSO_WM_UNIT_INDEX" val="0"/>
</p:tagLst>
</file>

<file path=ppt/theme/theme1.xml><?xml version="1.0" encoding="utf-8"?>
<a:theme xmlns:a="http://schemas.openxmlformats.org/drawingml/2006/main" name="自定义设计方案">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6_Colored Theme">
      <a:dk1>
        <a:srgbClr val="262626"/>
      </a:dk1>
      <a:lt1>
        <a:srgbClr val="FFFFFF"/>
      </a:lt1>
      <a:dk2>
        <a:srgbClr val="262626"/>
      </a:dk2>
      <a:lt2>
        <a:srgbClr val="FFFFFF"/>
      </a:lt2>
      <a:accent1>
        <a:srgbClr val="377790"/>
      </a:accent1>
      <a:accent2>
        <a:srgbClr val="189A80"/>
      </a:accent2>
      <a:accent3>
        <a:srgbClr val="F09C2A"/>
      </a:accent3>
      <a:accent4>
        <a:srgbClr val="D24132"/>
      </a:accent4>
      <a:accent5>
        <a:srgbClr val="564266"/>
      </a:accent5>
      <a:accent6>
        <a:srgbClr val="686868"/>
      </a:accent6>
      <a:hlink>
        <a:srgbClr val="FFFFFF"/>
      </a:hlink>
      <a:folHlink>
        <a:srgbClr val="59595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6541</Words>
  <Application>WPS 演示</Application>
  <PresentationFormat>宽屏</PresentationFormat>
  <Paragraphs>914</Paragraphs>
  <Slides>41</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41</vt:i4>
      </vt:variant>
    </vt:vector>
  </HeadingPairs>
  <TitlesOfParts>
    <vt:vector size="56" baseType="lpstr">
      <vt:lpstr>Arial</vt:lpstr>
      <vt:lpstr>宋体</vt:lpstr>
      <vt:lpstr>Wingdings</vt:lpstr>
      <vt:lpstr>等线</vt:lpstr>
      <vt:lpstr>华文细黑</vt:lpstr>
      <vt:lpstr>Gotham Rounded Medium</vt:lpstr>
      <vt:lpstr>等线 Light</vt:lpstr>
      <vt:lpstr>Calibri</vt:lpstr>
      <vt:lpstr>微软雅黑</vt:lpstr>
      <vt:lpstr>Arial Unicode MS</vt:lpstr>
      <vt:lpstr>Calibri Light</vt:lpstr>
      <vt:lpstr>FontAwesome</vt:lpstr>
      <vt:lpstr>Segoe Print</vt:lpstr>
      <vt:lpstr>自定义设计方案</vt:lpstr>
      <vt:lpstr>1_Custom Design</vt:lpstr>
      <vt:lpstr>PowerPoint 演示文稿</vt:lpstr>
      <vt:lpstr>PowerPoint 演示文稿</vt:lpstr>
      <vt:lpstr>PowerPoint 演示文稿</vt:lpstr>
      <vt:lpstr>研究问题</vt:lpstr>
      <vt:lpstr>PowerPoint 演示文稿</vt:lpstr>
      <vt:lpstr>变量描述与新变量提取</vt:lpstr>
      <vt:lpstr>PowerPoint 演示文稿</vt:lpstr>
      <vt:lpstr>推文标题解析</vt:lpstr>
      <vt:lpstr>软文标题解析</vt:lpstr>
      <vt:lpstr>PowerPoint 演示文稿</vt:lpstr>
      <vt:lpstr>公众号发文时间密度</vt:lpstr>
      <vt:lpstr>PowerPoint 演示文稿</vt:lpstr>
      <vt:lpstr>PowerPoint 演示文稿</vt:lpstr>
      <vt:lpstr>PowerPoint 演示文稿</vt:lpstr>
      <vt:lpstr>广告发布时间密度</vt:lpstr>
      <vt:lpstr>PowerPoint 演示文稿</vt:lpstr>
      <vt:lpstr>PowerPoint 演示文稿</vt:lpstr>
      <vt:lpstr>PowerPoint 演示文稿</vt:lpstr>
      <vt:lpstr>主题分布气泡图（PCA降维）</vt:lpstr>
      <vt:lpstr>PowerPoint 演示文稿</vt:lpstr>
      <vt:lpstr>PowerPoint 演示文稿</vt:lpstr>
      <vt:lpstr>PowerPoint 演示文稿</vt:lpstr>
      <vt:lpstr>PowerPoint 演示文稿</vt:lpstr>
      <vt:lpstr>不同公众号下的推文热度</vt:lpstr>
      <vt:lpstr>不同公众号下的推文热度</vt:lpstr>
      <vt:lpstr>单个公众号分析</vt:lpstr>
      <vt:lpstr>单个公众号分析</vt:lpstr>
      <vt:lpstr>单个公众号分析</vt:lpstr>
      <vt:lpstr>单个公众号分析</vt:lpstr>
      <vt:lpstr>单个公众号分析</vt:lpstr>
      <vt:lpstr>广告软文分析</vt:lpstr>
      <vt:lpstr>广告软文分析</vt:lpstr>
      <vt:lpstr>广告软文分析</vt:lpstr>
      <vt:lpstr>逻辑回归</vt:lpstr>
      <vt:lpstr>单个公众号分析</vt:lpstr>
      <vt:lpstr>单个公众号分析</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apple</cp:lastModifiedBy>
  <cp:revision>82</cp:revision>
  <dcterms:created xsi:type="dcterms:W3CDTF">2016-01-19T08:46:00Z</dcterms:created>
  <dcterms:modified xsi:type="dcterms:W3CDTF">2017-11-28T13:41:08Z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y fmtid="{D5CDD505-2E9C-101B-9397-08002B2CF9AE}" pid="3" name="name">
    <vt:lpwstr>低多边形简洁PPT.ppt</vt:lpwstr>
  </property>
  <property fmtid="{D5CDD505-2E9C-101B-9397-08002B2CF9AE}" pid="4" name="fileid">
    <vt:lpwstr>813430</vt:lpwstr>
  </property>
</Properties>
</file>